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85234D-0C7B-41BF-8194-E01C3D06B4E2}" type="doc">
      <dgm:prSet loTypeId="urn:microsoft.com/office/officeart/2005/8/layout/hList6" loCatId="list" qsTypeId="urn:microsoft.com/office/officeart/2005/8/quickstyle/simple5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BA9A1D6F-84BB-4E1E-9283-66126A3965D7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 международной практике план развития организации представляется в виде специальным образом оформленного бизнес-плана, который представляет собой структурированное описание проекта ее развития.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A42526-9FBE-417D-9B9A-28B06652CE7D}" type="parTrans" cxnId="{41FAB4FF-D514-4FA9-B187-5AE68B6CD99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4DF770-625E-4576-BFCA-8DB55284DC3B}" type="sibTrans" cxnId="{41FAB4FF-D514-4FA9-B187-5AE68B6CD99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089DB0-E0F9-4663-9044-0639CBA09F23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 общем понимании </a:t>
          </a:r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 – это специальным образом оформленное предложение об изменении деятельности организации, преследующее определенную цель.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BDD63F-1E1A-4CD7-8222-7473CA8B621E}" type="parTrans" cxnId="{E463E105-6914-46B6-AF86-2CC4A5CDE4C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347171-B2F8-498F-85C5-5ACF434A51C0}" type="sibTrans" cxnId="{E463E105-6914-46B6-AF86-2CC4A5CDE4C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786B13-DE43-4C16-A13B-B1A94116B1AC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Если проект связан с привлечением инвестиций и использованием инноваций, то он носит название </a:t>
          </a:r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«инновационно-инвестиционный проект».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FB3219-84B0-47F3-AC82-2A1524DC6346}" type="parTrans" cxnId="{15EB37B3-EF66-4520-A602-835746923A9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357898-43C8-4531-8139-FDA1D9C436AC}" type="sibTrans" cxnId="{15EB37B3-EF66-4520-A602-835746923A9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10ADBF-0741-42FA-937F-B7B517341D5B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Проекты, которые генерируют новые изделия или технологии и предполагают вложения в нематериальные активы, классифицируются как </a:t>
          </a:r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инновационные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A279D6-C94A-4A2F-B3BA-19DFE8D6829C}" type="parTrans" cxnId="{3F30398A-5A18-4141-BA78-2AA578A1F52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E4DB8B-2E26-4CE4-9232-80361E8D648D}" type="sibTrans" cxnId="{3F30398A-5A18-4141-BA78-2AA578A1F52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4838E3-1AC0-4AB5-8843-F2208B1AF3EB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Значительное количество инвестиционных проектов содержат инновационную составляющую, поэтому разделение проектов на инвестиционные и инновационные является </a:t>
          </a:r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условным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FD9E0B-89F6-44BC-A20A-40100FEA6864}" type="parTrans" cxnId="{33D1294D-4E84-4C93-9637-3B9F35EA201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91D71E-0E47-4B7E-B68F-168F57192A1B}" type="sibTrans" cxnId="{33D1294D-4E84-4C93-9637-3B9F35EA201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B48B5-02D8-455D-A6CF-C4FE8FD45C7B}" type="pres">
      <dgm:prSet presAssocID="{0285234D-0C7B-41BF-8194-E01C3D06B4E2}" presName="Name0" presStyleCnt="0">
        <dgm:presLayoutVars>
          <dgm:dir/>
          <dgm:resizeHandles val="exact"/>
        </dgm:presLayoutVars>
      </dgm:prSet>
      <dgm:spPr/>
    </dgm:pt>
    <dgm:pt modelId="{657CA256-B1D4-4BDB-AD6C-5DC1BFE5DA77}" type="pres">
      <dgm:prSet presAssocID="{BA9A1D6F-84BB-4E1E-9283-66126A3965D7}" presName="node" presStyleLbl="node1" presStyleIdx="0" presStyleCnt="5">
        <dgm:presLayoutVars>
          <dgm:bulletEnabled val="1"/>
        </dgm:presLayoutVars>
      </dgm:prSet>
      <dgm:spPr/>
    </dgm:pt>
    <dgm:pt modelId="{8BA60BA1-B4D4-4996-BB64-675105DE9231}" type="pres">
      <dgm:prSet presAssocID="{8F4DF770-625E-4576-BFCA-8DB55284DC3B}" presName="sibTrans" presStyleCnt="0"/>
      <dgm:spPr/>
    </dgm:pt>
    <dgm:pt modelId="{6874941D-F0B1-464C-AC71-EDB40C28FBD9}" type="pres">
      <dgm:prSet presAssocID="{60089DB0-E0F9-4663-9044-0639CBA09F23}" presName="node" presStyleLbl="node1" presStyleIdx="1" presStyleCnt="5">
        <dgm:presLayoutVars>
          <dgm:bulletEnabled val="1"/>
        </dgm:presLayoutVars>
      </dgm:prSet>
      <dgm:spPr/>
    </dgm:pt>
    <dgm:pt modelId="{C3FAB800-A873-4255-BFAD-211CA1EB0759}" type="pres">
      <dgm:prSet presAssocID="{B9347171-B2F8-498F-85C5-5ACF434A51C0}" presName="sibTrans" presStyleCnt="0"/>
      <dgm:spPr/>
    </dgm:pt>
    <dgm:pt modelId="{AE837273-CACD-40B3-95F2-BAA415AAAF63}" type="pres">
      <dgm:prSet presAssocID="{25786B13-DE43-4C16-A13B-B1A94116B1AC}" presName="node" presStyleLbl="node1" presStyleIdx="2" presStyleCnt="5">
        <dgm:presLayoutVars>
          <dgm:bulletEnabled val="1"/>
        </dgm:presLayoutVars>
      </dgm:prSet>
      <dgm:spPr/>
    </dgm:pt>
    <dgm:pt modelId="{D00FD3CF-DBE6-4357-BEEF-5F0F5CFEAB46}" type="pres">
      <dgm:prSet presAssocID="{5C357898-43C8-4531-8139-FDA1D9C436AC}" presName="sibTrans" presStyleCnt="0"/>
      <dgm:spPr/>
    </dgm:pt>
    <dgm:pt modelId="{F1305839-BD56-4E97-BDFF-A7FC6654033E}" type="pres">
      <dgm:prSet presAssocID="{2B10ADBF-0741-42FA-937F-B7B517341D5B}" presName="node" presStyleLbl="node1" presStyleIdx="3" presStyleCnt="5">
        <dgm:presLayoutVars>
          <dgm:bulletEnabled val="1"/>
        </dgm:presLayoutVars>
      </dgm:prSet>
      <dgm:spPr/>
    </dgm:pt>
    <dgm:pt modelId="{120BD53D-8E39-4534-A296-FDF648EFF9BD}" type="pres">
      <dgm:prSet presAssocID="{18E4DB8B-2E26-4CE4-9232-80361E8D648D}" presName="sibTrans" presStyleCnt="0"/>
      <dgm:spPr/>
    </dgm:pt>
    <dgm:pt modelId="{9796DC05-C5CF-40DE-86C3-113289B923C4}" type="pres">
      <dgm:prSet presAssocID="{6B4838E3-1AC0-4AB5-8843-F2208B1AF3EB}" presName="node" presStyleLbl="node1" presStyleIdx="4" presStyleCnt="5">
        <dgm:presLayoutVars>
          <dgm:bulletEnabled val="1"/>
        </dgm:presLayoutVars>
      </dgm:prSet>
      <dgm:spPr/>
    </dgm:pt>
  </dgm:ptLst>
  <dgm:cxnLst>
    <dgm:cxn modelId="{41FAB4FF-D514-4FA9-B187-5AE68B6CD99D}" srcId="{0285234D-0C7B-41BF-8194-E01C3D06B4E2}" destId="{BA9A1D6F-84BB-4E1E-9283-66126A3965D7}" srcOrd="0" destOrd="0" parTransId="{4EA42526-9FBE-417D-9B9A-28B06652CE7D}" sibTransId="{8F4DF770-625E-4576-BFCA-8DB55284DC3B}"/>
    <dgm:cxn modelId="{97985293-9158-4391-8B6C-E54ADEEF79DA}" type="presOf" srcId="{60089DB0-E0F9-4663-9044-0639CBA09F23}" destId="{6874941D-F0B1-464C-AC71-EDB40C28FBD9}" srcOrd="0" destOrd="0" presId="urn:microsoft.com/office/officeart/2005/8/layout/hList6"/>
    <dgm:cxn modelId="{7401869B-C697-4B19-80C8-0A679AFD448C}" type="presOf" srcId="{BA9A1D6F-84BB-4E1E-9283-66126A3965D7}" destId="{657CA256-B1D4-4BDB-AD6C-5DC1BFE5DA77}" srcOrd="0" destOrd="0" presId="urn:microsoft.com/office/officeart/2005/8/layout/hList6"/>
    <dgm:cxn modelId="{7B0822DA-7D38-4C80-8460-0A72C36DB47C}" type="presOf" srcId="{6B4838E3-1AC0-4AB5-8843-F2208B1AF3EB}" destId="{9796DC05-C5CF-40DE-86C3-113289B923C4}" srcOrd="0" destOrd="0" presId="urn:microsoft.com/office/officeart/2005/8/layout/hList6"/>
    <dgm:cxn modelId="{CC00CD03-AA6C-4FE8-86A9-DB815C515CBB}" type="presOf" srcId="{2B10ADBF-0741-42FA-937F-B7B517341D5B}" destId="{F1305839-BD56-4E97-BDFF-A7FC6654033E}" srcOrd="0" destOrd="0" presId="urn:microsoft.com/office/officeart/2005/8/layout/hList6"/>
    <dgm:cxn modelId="{D3FCF913-7C55-4634-ADDF-25EC8998547F}" type="presOf" srcId="{25786B13-DE43-4C16-A13B-B1A94116B1AC}" destId="{AE837273-CACD-40B3-95F2-BAA415AAAF63}" srcOrd="0" destOrd="0" presId="urn:microsoft.com/office/officeart/2005/8/layout/hList6"/>
    <dgm:cxn modelId="{3F30398A-5A18-4141-BA78-2AA578A1F521}" srcId="{0285234D-0C7B-41BF-8194-E01C3D06B4E2}" destId="{2B10ADBF-0741-42FA-937F-B7B517341D5B}" srcOrd="3" destOrd="0" parTransId="{54A279D6-C94A-4A2F-B3BA-19DFE8D6829C}" sibTransId="{18E4DB8B-2E26-4CE4-9232-80361E8D648D}"/>
    <dgm:cxn modelId="{15EB37B3-EF66-4520-A602-835746923A91}" srcId="{0285234D-0C7B-41BF-8194-E01C3D06B4E2}" destId="{25786B13-DE43-4C16-A13B-B1A94116B1AC}" srcOrd="2" destOrd="0" parTransId="{2DFB3219-84B0-47F3-AC82-2A1524DC6346}" sibTransId="{5C357898-43C8-4531-8139-FDA1D9C436AC}"/>
    <dgm:cxn modelId="{33D1294D-4E84-4C93-9637-3B9F35EA2018}" srcId="{0285234D-0C7B-41BF-8194-E01C3D06B4E2}" destId="{6B4838E3-1AC0-4AB5-8843-F2208B1AF3EB}" srcOrd="4" destOrd="0" parTransId="{8DFD9E0B-89F6-44BC-A20A-40100FEA6864}" sibTransId="{D391D71E-0E47-4B7E-B68F-168F57192A1B}"/>
    <dgm:cxn modelId="{E463E105-6914-46B6-AF86-2CC4A5CDE4C8}" srcId="{0285234D-0C7B-41BF-8194-E01C3D06B4E2}" destId="{60089DB0-E0F9-4663-9044-0639CBA09F23}" srcOrd="1" destOrd="0" parTransId="{6CBDD63F-1E1A-4CD7-8222-7473CA8B621E}" sibTransId="{B9347171-B2F8-498F-85C5-5ACF434A51C0}"/>
    <dgm:cxn modelId="{ADC61C51-4F18-4DC0-B8ED-9BDD49C5E7C8}" type="presOf" srcId="{0285234D-0C7B-41BF-8194-E01C3D06B4E2}" destId="{E84B48B5-02D8-455D-A6CF-C4FE8FD45C7B}" srcOrd="0" destOrd="0" presId="urn:microsoft.com/office/officeart/2005/8/layout/hList6"/>
    <dgm:cxn modelId="{96D6233F-2841-4ACF-AFC9-C743BBE6E3DE}" type="presParOf" srcId="{E84B48B5-02D8-455D-A6CF-C4FE8FD45C7B}" destId="{657CA256-B1D4-4BDB-AD6C-5DC1BFE5DA77}" srcOrd="0" destOrd="0" presId="urn:microsoft.com/office/officeart/2005/8/layout/hList6"/>
    <dgm:cxn modelId="{55B132BE-59E9-40CE-A660-8B8FC35D5E64}" type="presParOf" srcId="{E84B48B5-02D8-455D-A6CF-C4FE8FD45C7B}" destId="{8BA60BA1-B4D4-4996-BB64-675105DE9231}" srcOrd="1" destOrd="0" presId="urn:microsoft.com/office/officeart/2005/8/layout/hList6"/>
    <dgm:cxn modelId="{D9FE95B0-5C65-4663-BCEE-10D2DE12E1BC}" type="presParOf" srcId="{E84B48B5-02D8-455D-A6CF-C4FE8FD45C7B}" destId="{6874941D-F0B1-464C-AC71-EDB40C28FBD9}" srcOrd="2" destOrd="0" presId="urn:microsoft.com/office/officeart/2005/8/layout/hList6"/>
    <dgm:cxn modelId="{276C54F4-30B4-4859-824D-CFEA90E3D702}" type="presParOf" srcId="{E84B48B5-02D8-455D-A6CF-C4FE8FD45C7B}" destId="{C3FAB800-A873-4255-BFAD-211CA1EB0759}" srcOrd="3" destOrd="0" presId="urn:microsoft.com/office/officeart/2005/8/layout/hList6"/>
    <dgm:cxn modelId="{1C46D479-974D-4369-A90D-73D9D38BBB74}" type="presParOf" srcId="{E84B48B5-02D8-455D-A6CF-C4FE8FD45C7B}" destId="{AE837273-CACD-40B3-95F2-BAA415AAAF63}" srcOrd="4" destOrd="0" presId="urn:microsoft.com/office/officeart/2005/8/layout/hList6"/>
    <dgm:cxn modelId="{70246B3C-61F9-4DA3-8554-82423484D784}" type="presParOf" srcId="{E84B48B5-02D8-455D-A6CF-C4FE8FD45C7B}" destId="{D00FD3CF-DBE6-4357-BEEF-5F0F5CFEAB46}" srcOrd="5" destOrd="0" presId="urn:microsoft.com/office/officeart/2005/8/layout/hList6"/>
    <dgm:cxn modelId="{91BB1255-2EFD-4E9A-9352-2D84F3EC5F2F}" type="presParOf" srcId="{E84B48B5-02D8-455D-A6CF-C4FE8FD45C7B}" destId="{F1305839-BD56-4E97-BDFF-A7FC6654033E}" srcOrd="6" destOrd="0" presId="urn:microsoft.com/office/officeart/2005/8/layout/hList6"/>
    <dgm:cxn modelId="{1D142CCF-37C8-49A5-989E-ADEBFF824C71}" type="presParOf" srcId="{E84B48B5-02D8-455D-A6CF-C4FE8FD45C7B}" destId="{120BD53D-8E39-4534-A296-FDF648EFF9BD}" srcOrd="7" destOrd="0" presId="urn:microsoft.com/office/officeart/2005/8/layout/hList6"/>
    <dgm:cxn modelId="{84D2F328-C951-4FF7-A5DF-417EE5A6A3C8}" type="presParOf" srcId="{E84B48B5-02D8-455D-A6CF-C4FE8FD45C7B}" destId="{9796DC05-C5CF-40DE-86C3-113289B923C4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AB07A9-1AA5-4A3C-9E1F-E738CFA84534}" type="doc">
      <dgm:prSet loTypeId="urn:microsoft.com/office/officeart/2005/8/layout/lProcess3" loCatId="process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A97571C-1202-4AB6-BB61-1055CEA51E4A}">
      <dgm:prSet custT="1"/>
      <dgm:spPr/>
      <dgm:t>
        <a:bodyPr/>
        <a:lstStyle/>
        <a:p>
          <a:pPr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Тактические проекты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15BEB2-FAB1-492F-88C7-FB546382F6CD}" type="parTrans" cxnId="{BCAE9704-C8AB-4A7B-A73F-3D84762F03C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1CCD92-7BC5-41B7-9BA4-DDA5CBC2D3EB}" type="sibTrans" cxnId="{BCAE9704-C8AB-4A7B-A73F-3D84762F03C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E8C18-60B4-43F1-B2AE-4931D62C8A43}">
      <dgm:prSet custT="1"/>
      <dgm:spPr/>
      <dgm:t>
        <a:bodyPr/>
        <a:lstStyle/>
        <a:p>
          <a:pPr rtl="0"/>
          <a:r>
            <a:rPr lang="ru-RU" sz="3200" smtClean="0">
              <a:latin typeface="Times New Roman" panose="02020603050405020304" pitchFamily="18" charset="0"/>
              <a:cs typeface="Times New Roman" panose="02020603050405020304" pitchFamily="18" charset="0"/>
            </a:rPr>
            <a:t>К числу стратегических обычно относятся: </a:t>
          </a:r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FC8219-81D3-4CF8-9881-7BE71249403A}" type="parTrans" cxnId="{21FE81B0-D49B-48AE-BF1E-4C4A0E04A85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A38D30-5CE9-415A-ADDC-226EEDFE992E}" type="sibTrans" cxnId="{21FE81B0-D49B-48AE-BF1E-4C4A0E04A85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27983F-D764-4447-94FC-DA0663867196}">
      <dgm:prSet custT="1"/>
      <dgm:spPr/>
      <dgm:t>
        <a:bodyPr/>
        <a:lstStyle/>
        <a:p>
          <a:pPr rtl="0"/>
          <a:r>
            <a:rPr lang="ru-RU" sz="14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проекты, предусматривающие изменение формы собственности (создание арендного предприятия, акционерного общества, частного предприятия, совместного предприятия и т.д.)</a:t>
          </a:r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627C96-7C9A-4C77-B6BB-581E231DF2CC}" type="parTrans" cxnId="{09274877-510F-4A80-99B0-9A30D8FA1F1E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B28CDF-D815-4681-A7D6-A6A5FD1FA9F0}" type="sibTrans" cxnId="{09274877-510F-4A80-99B0-9A30D8FA1F1E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20F052-E647-4EBB-B4E7-96D6CDBF22FD}">
      <dgm:prSet custT="1"/>
      <dgm:spPr/>
      <dgm:t>
        <a:bodyPr/>
        <a:lstStyle/>
        <a:p>
          <a:pPr rtl="0"/>
          <a:r>
            <a:rPr lang="ru-RU" sz="1400" smtClean="0">
              <a:latin typeface="Times New Roman" panose="02020603050405020304" pitchFamily="18" charset="0"/>
              <a:cs typeface="Times New Roman" panose="02020603050405020304" pitchFamily="18" charset="0"/>
            </a:rPr>
            <a:t>кардинальное изменение характера производства (выпуск новой продукции, переход к полностью автоматизированному производству, и т.п.).</a:t>
          </a:r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EAB253-FCB5-4845-9F24-1288F9F7186F}" type="parTrans" cxnId="{7E612932-9899-4791-90FE-B61FC085504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7B163B-7ABB-496F-9781-9CB74C3DF467}" type="sibTrans" cxnId="{7E612932-9899-4791-90FE-B61FC085504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8B8877-C03B-41A3-8124-11518351AD51}">
      <dgm:prSet custT="1"/>
      <dgm:spPr/>
      <dgm:t>
        <a:bodyPr/>
        <a:lstStyle/>
        <a:p>
          <a:pPr rtl="0"/>
          <a:r>
            <a:rPr lang="ru-RU" sz="1400" smtClean="0">
              <a:latin typeface="Times New Roman" panose="02020603050405020304" pitchFamily="18" charset="0"/>
              <a:cs typeface="Times New Roman" panose="02020603050405020304" pitchFamily="18" charset="0"/>
            </a:rPr>
            <a:t>обычно связаны с изменением объемов выпускаемой продукции, повышением качества продукции, модернизацией оборудования.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004729-F6F5-49ED-AABA-56E482070BC4}" type="parTrans" cxnId="{AF0BF0B2-239F-47A0-91CA-A31075D95C2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BB85EC-609C-4A50-9205-D2843E04019F}" type="sibTrans" cxnId="{AF0BF0B2-239F-47A0-91CA-A31075D95C2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CE7DA4-5CED-4DBD-B859-7481283CB606}" type="pres">
      <dgm:prSet presAssocID="{63AB07A9-1AA5-4A3C-9E1F-E738CFA84534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49E972F-8E34-430A-B6A4-DD3B211F63FA}" type="pres">
      <dgm:prSet presAssocID="{CA97571C-1202-4AB6-BB61-1055CEA51E4A}" presName="horFlow" presStyleCnt="0"/>
      <dgm:spPr/>
    </dgm:pt>
    <dgm:pt modelId="{C3748749-3F3B-4A0D-A10B-D5D262F1F703}" type="pres">
      <dgm:prSet presAssocID="{CA97571C-1202-4AB6-BB61-1055CEA51E4A}" presName="bigChev" presStyleLbl="node1" presStyleIdx="0" presStyleCnt="2"/>
      <dgm:spPr/>
      <dgm:t>
        <a:bodyPr/>
        <a:lstStyle/>
        <a:p>
          <a:endParaRPr lang="ru-RU"/>
        </a:p>
      </dgm:t>
    </dgm:pt>
    <dgm:pt modelId="{5019D505-5030-4B2C-A2F5-05A8C37BD423}" type="pres">
      <dgm:prSet presAssocID="{CE004729-F6F5-49ED-AABA-56E482070BC4}" presName="parTrans" presStyleCnt="0"/>
      <dgm:spPr/>
    </dgm:pt>
    <dgm:pt modelId="{56B37866-AB2D-429F-9448-A5680DBD8FFF}" type="pres">
      <dgm:prSet presAssocID="{648B8877-C03B-41A3-8124-11518351AD51}" presName="node" presStyleLbl="alignAccFollowNode1" presStyleIdx="0" presStyleCnt="3">
        <dgm:presLayoutVars>
          <dgm:bulletEnabled val="1"/>
        </dgm:presLayoutVars>
      </dgm:prSet>
      <dgm:spPr/>
    </dgm:pt>
    <dgm:pt modelId="{7D2A5273-B4F9-46C5-AA9B-03C3DC77BA5D}" type="pres">
      <dgm:prSet presAssocID="{CA97571C-1202-4AB6-BB61-1055CEA51E4A}" presName="vSp" presStyleCnt="0"/>
      <dgm:spPr/>
    </dgm:pt>
    <dgm:pt modelId="{0E4562A8-5197-4285-AB69-978489009304}" type="pres">
      <dgm:prSet presAssocID="{9C6E8C18-60B4-43F1-B2AE-4931D62C8A43}" presName="horFlow" presStyleCnt="0"/>
      <dgm:spPr/>
    </dgm:pt>
    <dgm:pt modelId="{00A4171D-5285-4923-AF29-72E172CD535C}" type="pres">
      <dgm:prSet presAssocID="{9C6E8C18-60B4-43F1-B2AE-4931D62C8A43}" presName="bigChev" presStyleLbl="node1" presStyleIdx="1" presStyleCnt="2"/>
      <dgm:spPr/>
    </dgm:pt>
    <dgm:pt modelId="{9F7AF287-4969-4535-B37B-E4EF839B361D}" type="pres">
      <dgm:prSet presAssocID="{2D627C96-7C9A-4C77-B6BB-581E231DF2CC}" presName="parTrans" presStyleCnt="0"/>
      <dgm:spPr/>
    </dgm:pt>
    <dgm:pt modelId="{04B674E2-A367-425B-865E-A0BF4240FC72}" type="pres">
      <dgm:prSet presAssocID="{F327983F-D764-4447-94FC-DA0663867196}" presName="node" presStyleLbl="alignAccFollowNode1" presStyleIdx="1" presStyleCnt="3">
        <dgm:presLayoutVars>
          <dgm:bulletEnabled val="1"/>
        </dgm:presLayoutVars>
      </dgm:prSet>
      <dgm:spPr/>
    </dgm:pt>
    <dgm:pt modelId="{025F405B-C615-4E0D-BDD1-218CC0C5CC28}" type="pres">
      <dgm:prSet presAssocID="{EEB28CDF-D815-4681-A7D6-A6A5FD1FA9F0}" presName="sibTrans" presStyleCnt="0"/>
      <dgm:spPr/>
    </dgm:pt>
    <dgm:pt modelId="{42059119-A968-4A6A-95E2-03B44ABD4446}" type="pres">
      <dgm:prSet presAssocID="{0520F052-E647-4EBB-B4E7-96D6CDBF22FD}" presName="node" presStyleLbl="alignAccFollowNode1" presStyleIdx="2" presStyleCnt="3">
        <dgm:presLayoutVars>
          <dgm:bulletEnabled val="1"/>
        </dgm:presLayoutVars>
      </dgm:prSet>
      <dgm:spPr/>
    </dgm:pt>
  </dgm:ptLst>
  <dgm:cxnLst>
    <dgm:cxn modelId="{BFC63078-189B-4C5D-BAAD-C7FE10F46C69}" type="presOf" srcId="{F327983F-D764-4447-94FC-DA0663867196}" destId="{04B674E2-A367-425B-865E-A0BF4240FC72}" srcOrd="0" destOrd="0" presId="urn:microsoft.com/office/officeart/2005/8/layout/lProcess3"/>
    <dgm:cxn modelId="{3142A399-D672-49D8-9B8F-BB2487F38115}" type="presOf" srcId="{63AB07A9-1AA5-4A3C-9E1F-E738CFA84534}" destId="{9ECE7DA4-5CED-4DBD-B859-7481283CB606}" srcOrd="0" destOrd="0" presId="urn:microsoft.com/office/officeart/2005/8/layout/lProcess3"/>
    <dgm:cxn modelId="{09274877-510F-4A80-99B0-9A30D8FA1F1E}" srcId="{9C6E8C18-60B4-43F1-B2AE-4931D62C8A43}" destId="{F327983F-D764-4447-94FC-DA0663867196}" srcOrd="0" destOrd="0" parTransId="{2D627C96-7C9A-4C77-B6BB-581E231DF2CC}" sibTransId="{EEB28CDF-D815-4681-A7D6-A6A5FD1FA9F0}"/>
    <dgm:cxn modelId="{7E612932-9899-4791-90FE-B61FC085504B}" srcId="{9C6E8C18-60B4-43F1-B2AE-4931D62C8A43}" destId="{0520F052-E647-4EBB-B4E7-96D6CDBF22FD}" srcOrd="1" destOrd="0" parTransId="{04EAB253-FCB5-4845-9F24-1288F9F7186F}" sibTransId="{BA7B163B-7ABB-496F-9781-9CB74C3DF467}"/>
    <dgm:cxn modelId="{BD8C9451-469E-4A55-9FA7-F67B99144FBB}" type="presOf" srcId="{CA97571C-1202-4AB6-BB61-1055CEA51E4A}" destId="{C3748749-3F3B-4A0D-A10B-D5D262F1F703}" srcOrd="0" destOrd="0" presId="urn:microsoft.com/office/officeart/2005/8/layout/lProcess3"/>
    <dgm:cxn modelId="{75557B87-F92D-4E73-A24F-2E3138A4A5FB}" type="presOf" srcId="{9C6E8C18-60B4-43F1-B2AE-4931D62C8A43}" destId="{00A4171D-5285-4923-AF29-72E172CD535C}" srcOrd="0" destOrd="0" presId="urn:microsoft.com/office/officeart/2005/8/layout/lProcess3"/>
    <dgm:cxn modelId="{36F08193-AD89-40B1-9B2C-9CD329C6372D}" type="presOf" srcId="{0520F052-E647-4EBB-B4E7-96D6CDBF22FD}" destId="{42059119-A968-4A6A-95E2-03B44ABD4446}" srcOrd="0" destOrd="0" presId="urn:microsoft.com/office/officeart/2005/8/layout/lProcess3"/>
    <dgm:cxn modelId="{21FE81B0-D49B-48AE-BF1E-4C4A0E04A851}" srcId="{63AB07A9-1AA5-4A3C-9E1F-E738CFA84534}" destId="{9C6E8C18-60B4-43F1-B2AE-4931D62C8A43}" srcOrd="1" destOrd="0" parTransId="{64FC8219-81D3-4CF8-9881-7BE71249403A}" sibTransId="{69A38D30-5CE9-415A-ADDC-226EEDFE992E}"/>
    <dgm:cxn modelId="{58B34BC3-B18A-48A3-A8C8-997B611236E5}" type="presOf" srcId="{648B8877-C03B-41A3-8124-11518351AD51}" destId="{56B37866-AB2D-429F-9448-A5680DBD8FFF}" srcOrd="0" destOrd="0" presId="urn:microsoft.com/office/officeart/2005/8/layout/lProcess3"/>
    <dgm:cxn modelId="{BCAE9704-C8AB-4A7B-A73F-3D84762F03C4}" srcId="{63AB07A9-1AA5-4A3C-9E1F-E738CFA84534}" destId="{CA97571C-1202-4AB6-BB61-1055CEA51E4A}" srcOrd="0" destOrd="0" parTransId="{8E15BEB2-FAB1-492F-88C7-FB546382F6CD}" sibTransId="{DD1CCD92-7BC5-41B7-9BA4-DDA5CBC2D3EB}"/>
    <dgm:cxn modelId="{AF0BF0B2-239F-47A0-91CA-A31075D95C21}" srcId="{CA97571C-1202-4AB6-BB61-1055CEA51E4A}" destId="{648B8877-C03B-41A3-8124-11518351AD51}" srcOrd="0" destOrd="0" parTransId="{CE004729-F6F5-49ED-AABA-56E482070BC4}" sibTransId="{1CBB85EC-609C-4A50-9205-D2843E04019F}"/>
    <dgm:cxn modelId="{1CA16C8A-8980-4A3C-84A5-81C14C4D0C8A}" type="presParOf" srcId="{9ECE7DA4-5CED-4DBD-B859-7481283CB606}" destId="{A49E972F-8E34-430A-B6A4-DD3B211F63FA}" srcOrd="0" destOrd="0" presId="urn:microsoft.com/office/officeart/2005/8/layout/lProcess3"/>
    <dgm:cxn modelId="{73B8F76E-FA50-4C04-8CE0-18ED2431F110}" type="presParOf" srcId="{A49E972F-8E34-430A-B6A4-DD3B211F63FA}" destId="{C3748749-3F3B-4A0D-A10B-D5D262F1F703}" srcOrd="0" destOrd="0" presId="urn:microsoft.com/office/officeart/2005/8/layout/lProcess3"/>
    <dgm:cxn modelId="{55E2D0A1-A8BE-466C-8646-0FD069271576}" type="presParOf" srcId="{A49E972F-8E34-430A-B6A4-DD3B211F63FA}" destId="{5019D505-5030-4B2C-A2F5-05A8C37BD423}" srcOrd="1" destOrd="0" presId="urn:microsoft.com/office/officeart/2005/8/layout/lProcess3"/>
    <dgm:cxn modelId="{FE87D439-2BF0-474B-B23D-CA9C85FC2986}" type="presParOf" srcId="{A49E972F-8E34-430A-B6A4-DD3B211F63FA}" destId="{56B37866-AB2D-429F-9448-A5680DBD8FFF}" srcOrd="2" destOrd="0" presId="urn:microsoft.com/office/officeart/2005/8/layout/lProcess3"/>
    <dgm:cxn modelId="{5B197F9C-5D9A-407A-A746-96A6A91AEC62}" type="presParOf" srcId="{9ECE7DA4-5CED-4DBD-B859-7481283CB606}" destId="{7D2A5273-B4F9-46C5-AA9B-03C3DC77BA5D}" srcOrd="1" destOrd="0" presId="urn:microsoft.com/office/officeart/2005/8/layout/lProcess3"/>
    <dgm:cxn modelId="{D9A48373-974C-4D77-AA8B-D467282C31AA}" type="presParOf" srcId="{9ECE7DA4-5CED-4DBD-B859-7481283CB606}" destId="{0E4562A8-5197-4285-AB69-978489009304}" srcOrd="2" destOrd="0" presId="urn:microsoft.com/office/officeart/2005/8/layout/lProcess3"/>
    <dgm:cxn modelId="{40733FDF-B258-43CD-BF53-14AA75D9A46E}" type="presParOf" srcId="{0E4562A8-5197-4285-AB69-978489009304}" destId="{00A4171D-5285-4923-AF29-72E172CD535C}" srcOrd="0" destOrd="0" presId="urn:microsoft.com/office/officeart/2005/8/layout/lProcess3"/>
    <dgm:cxn modelId="{0148A58D-7C43-4233-BC5B-98BFAD25C8B5}" type="presParOf" srcId="{0E4562A8-5197-4285-AB69-978489009304}" destId="{9F7AF287-4969-4535-B37B-E4EF839B361D}" srcOrd="1" destOrd="0" presId="urn:microsoft.com/office/officeart/2005/8/layout/lProcess3"/>
    <dgm:cxn modelId="{9619EAAF-C55F-4606-A637-B11BBBD9DE60}" type="presParOf" srcId="{0E4562A8-5197-4285-AB69-978489009304}" destId="{04B674E2-A367-425B-865E-A0BF4240FC72}" srcOrd="2" destOrd="0" presId="urn:microsoft.com/office/officeart/2005/8/layout/lProcess3"/>
    <dgm:cxn modelId="{1BDDE5B7-CCAE-4F23-B68B-41D62B1A1068}" type="presParOf" srcId="{0E4562A8-5197-4285-AB69-978489009304}" destId="{025F405B-C615-4E0D-BDD1-218CC0C5CC28}" srcOrd="3" destOrd="0" presId="urn:microsoft.com/office/officeart/2005/8/layout/lProcess3"/>
    <dgm:cxn modelId="{4D60CFC4-D472-45B1-B14C-D008CF8C95CF}" type="presParOf" srcId="{0E4562A8-5197-4285-AB69-978489009304}" destId="{42059119-A968-4A6A-95E2-03B44ABD4446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737761-E96E-41E4-8EC7-BC3F170C3D6C}" type="doc">
      <dgm:prSet loTypeId="urn:microsoft.com/office/officeart/2005/8/layout/hierarchy4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1AC2D18-A368-46BD-8E79-C0D12D049DDB}">
      <dgm:prSet custT="1"/>
      <dgm:spPr/>
      <dgm:t>
        <a:bodyPr/>
        <a:lstStyle/>
        <a:p>
          <a:pPr rtl="0"/>
          <a:r>
            <a: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типы </a:t>
          </a:r>
          <a:r>
            <a:rPr lang="ru-RU" sz="3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инновационно</a:t>
          </a:r>
          <a:r>
            <a: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-инвестиционных проектов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1C3C64-F02E-4B2B-BD94-2D8E8B0DCFEA}" type="parTrans" cxnId="{879A0F8D-8922-4649-9214-DF78CA5A37C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E96908-88AA-4334-B6B2-B8E2D997DE43}" type="sibTrans" cxnId="{879A0F8D-8922-4649-9214-DF78CA5A37C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BA4B1E-626C-449F-BAD8-FF3802926382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Замена устаревшего оборудования, как естественный процесс продолжения существующего бизнеса в неизменных масштабах.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79A7F1-F18B-450E-819B-F93045ED52B7}" type="parTrans" cxnId="{81BAE935-FB27-4DC8-916C-FDB0C09ACCD0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4F4B7A-C25D-43D5-B558-56DF418918FD}" type="sibTrans" cxnId="{81BAE935-FB27-4DC8-916C-FDB0C09ACCD0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ECBE6F-1927-44E0-8250-698055E820CA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Замена оборудования с целью снижения текущих про- изводственных затрат.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2000B1-526E-48DE-80F1-E482646DBE1A}" type="parTrans" cxnId="{A016F8F4-EF1C-444E-B046-F9D4C5CD4E2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114D2B-6937-48EF-96A3-480E06718FED}" type="sibTrans" cxnId="{A016F8F4-EF1C-444E-B046-F9D4C5CD4E2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017CAA-655E-4C83-8103-027A1EFF1796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Увеличение выпуска продукции и (или) расширение рынка услуг.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3479E7-7D1F-4CC9-9485-B2DDD26FD79E}" type="parTrans" cxnId="{FB74F02B-1AE2-4F54-AE07-EBA2CFBADE8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5D4EB1-33D8-45F3-8CFB-549E5621D308}" type="sibTrans" cxnId="{FB74F02B-1AE2-4F54-AE07-EBA2CFBADE8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BBA88F-D602-4855-A9E1-768C4631945B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Расширение предприятия с целью выпуска новых про- дуктов.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A527EC-914B-4875-9EEF-F036346878D0}" type="parTrans" cxnId="{0729E729-ED45-4A94-A980-6C11C6784B8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608CE0-2BA1-4F22-8F93-E779F8E78900}" type="sibTrans" cxnId="{0729E729-ED45-4A94-A980-6C11C6784B8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C39DAA-0428-4F3B-A4B0-8BFFD85943FE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Проекты, имеющие экологическую нагрузку.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69D9D6-8202-4D92-8C87-8113FF299B66}" type="parTrans" cxnId="{AC3AEE2C-7702-44EF-95B0-00A2BF5C772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8E316B-6E61-4F46-A889-99D26C83B105}" type="sibTrans" cxnId="{AC3AEE2C-7702-44EF-95B0-00A2BF5C772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FE299B-0679-45BA-9814-5FC8864AAB23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Другие типы проектов, значимость которых в смысле ответственности за принятие решений менее важна.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17E021-98E4-4D8C-8E96-1777EC8D3C19}" type="parTrans" cxnId="{7F3DF46B-6F4E-43D1-A33C-45F77350B96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F225E6-1954-498F-94BE-257CEF14FA8F}" type="sibTrans" cxnId="{7F3DF46B-6F4E-43D1-A33C-45F77350B962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F16555-5F30-44F1-A89E-AB31F7429CA5}" type="pres">
      <dgm:prSet presAssocID="{2B737761-E96E-41E4-8EC7-BC3F170C3D6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F81E794-BDFA-4E57-9FD4-D508F1FAF839}" type="pres">
      <dgm:prSet presAssocID="{D1AC2D18-A368-46BD-8E79-C0D12D049DDB}" presName="vertOne" presStyleCnt="0"/>
      <dgm:spPr/>
    </dgm:pt>
    <dgm:pt modelId="{E62CAA81-C406-46A4-92E5-8BAF088E853C}" type="pres">
      <dgm:prSet presAssocID="{D1AC2D18-A368-46BD-8E79-C0D12D049DDB}" presName="txOne" presStyleLbl="node0" presStyleIdx="0" presStyleCnt="1" custScaleY="271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15F10A-2858-41E7-9BD8-78B6B522EF33}" type="pres">
      <dgm:prSet presAssocID="{D1AC2D18-A368-46BD-8E79-C0D12D049DDB}" presName="parTransOne" presStyleCnt="0"/>
      <dgm:spPr/>
    </dgm:pt>
    <dgm:pt modelId="{5D05244F-8243-4D1E-AB58-ADB34EB96728}" type="pres">
      <dgm:prSet presAssocID="{D1AC2D18-A368-46BD-8E79-C0D12D049DDB}" presName="horzOne" presStyleCnt="0"/>
      <dgm:spPr/>
    </dgm:pt>
    <dgm:pt modelId="{BC520B53-2FDB-4A32-AF9F-C1CB8909AAE7}" type="pres">
      <dgm:prSet presAssocID="{02BA4B1E-626C-449F-BAD8-FF3802926382}" presName="vertTwo" presStyleCnt="0"/>
      <dgm:spPr/>
    </dgm:pt>
    <dgm:pt modelId="{D0301126-3EE2-446C-A71D-225B8AE812D9}" type="pres">
      <dgm:prSet presAssocID="{02BA4B1E-626C-449F-BAD8-FF3802926382}" presName="txTwo" presStyleLbl="node2" presStyleIdx="0" presStyleCnt="6">
        <dgm:presLayoutVars>
          <dgm:chPref val="3"/>
        </dgm:presLayoutVars>
      </dgm:prSet>
      <dgm:spPr/>
    </dgm:pt>
    <dgm:pt modelId="{3D9A0FC4-5395-4FB6-A121-10CA564CB5A3}" type="pres">
      <dgm:prSet presAssocID="{02BA4B1E-626C-449F-BAD8-FF3802926382}" presName="horzTwo" presStyleCnt="0"/>
      <dgm:spPr/>
    </dgm:pt>
    <dgm:pt modelId="{8E648CDA-DE70-49AA-8E1B-B2FE43B9CF0F}" type="pres">
      <dgm:prSet presAssocID="{C54F4B7A-C25D-43D5-B558-56DF418918FD}" presName="sibSpaceTwo" presStyleCnt="0"/>
      <dgm:spPr/>
    </dgm:pt>
    <dgm:pt modelId="{92F219CD-397B-41FD-8A88-253270387787}" type="pres">
      <dgm:prSet presAssocID="{60ECBE6F-1927-44E0-8250-698055E820CA}" presName="vertTwo" presStyleCnt="0"/>
      <dgm:spPr/>
    </dgm:pt>
    <dgm:pt modelId="{6C166BC3-72EE-415C-A05F-0679DC6D31A4}" type="pres">
      <dgm:prSet presAssocID="{60ECBE6F-1927-44E0-8250-698055E820CA}" presName="txTwo" presStyleLbl="node2" presStyleIdx="1" presStyleCnt="6">
        <dgm:presLayoutVars>
          <dgm:chPref val="3"/>
        </dgm:presLayoutVars>
      </dgm:prSet>
      <dgm:spPr/>
    </dgm:pt>
    <dgm:pt modelId="{8A4C6984-581C-4B11-B6E5-2A1F6655261B}" type="pres">
      <dgm:prSet presAssocID="{60ECBE6F-1927-44E0-8250-698055E820CA}" presName="horzTwo" presStyleCnt="0"/>
      <dgm:spPr/>
    </dgm:pt>
    <dgm:pt modelId="{0398BEF3-2F59-4B15-9FD7-81358E7EB7C7}" type="pres">
      <dgm:prSet presAssocID="{17114D2B-6937-48EF-96A3-480E06718FED}" presName="sibSpaceTwo" presStyleCnt="0"/>
      <dgm:spPr/>
    </dgm:pt>
    <dgm:pt modelId="{F880CE6E-B8E8-4ED8-8CDA-6137CD6C5322}" type="pres">
      <dgm:prSet presAssocID="{47017CAA-655E-4C83-8103-027A1EFF1796}" presName="vertTwo" presStyleCnt="0"/>
      <dgm:spPr/>
    </dgm:pt>
    <dgm:pt modelId="{BA40248F-B00D-4CE6-84BD-536E1A4CB0FD}" type="pres">
      <dgm:prSet presAssocID="{47017CAA-655E-4C83-8103-027A1EFF1796}" presName="txTwo" presStyleLbl="node2" presStyleIdx="2" presStyleCnt="6">
        <dgm:presLayoutVars>
          <dgm:chPref val="3"/>
        </dgm:presLayoutVars>
      </dgm:prSet>
      <dgm:spPr/>
    </dgm:pt>
    <dgm:pt modelId="{E10AAA8A-411C-4862-B484-1D564A345CE5}" type="pres">
      <dgm:prSet presAssocID="{47017CAA-655E-4C83-8103-027A1EFF1796}" presName="horzTwo" presStyleCnt="0"/>
      <dgm:spPr/>
    </dgm:pt>
    <dgm:pt modelId="{69DA366F-FC69-4D06-8F19-BA8D28BF9ED2}" type="pres">
      <dgm:prSet presAssocID="{715D4EB1-33D8-45F3-8CFB-549E5621D308}" presName="sibSpaceTwo" presStyleCnt="0"/>
      <dgm:spPr/>
    </dgm:pt>
    <dgm:pt modelId="{C9451CE8-5615-488B-9DE6-D93D55655218}" type="pres">
      <dgm:prSet presAssocID="{CBBBA88F-D602-4855-A9E1-768C4631945B}" presName="vertTwo" presStyleCnt="0"/>
      <dgm:spPr/>
    </dgm:pt>
    <dgm:pt modelId="{4876D3E0-6339-43B9-994D-E5CDD69ED6D9}" type="pres">
      <dgm:prSet presAssocID="{CBBBA88F-D602-4855-A9E1-768C4631945B}" presName="txTwo" presStyleLbl="node2" presStyleIdx="3" presStyleCnt="6">
        <dgm:presLayoutVars>
          <dgm:chPref val="3"/>
        </dgm:presLayoutVars>
      </dgm:prSet>
      <dgm:spPr/>
    </dgm:pt>
    <dgm:pt modelId="{EA8F7772-A585-4883-BA5A-E23573B196C9}" type="pres">
      <dgm:prSet presAssocID="{CBBBA88F-D602-4855-A9E1-768C4631945B}" presName="horzTwo" presStyleCnt="0"/>
      <dgm:spPr/>
    </dgm:pt>
    <dgm:pt modelId="{25932A4B-828E-4F2F-B6DA-7EC1E43FABFB}" type="pres">
      <dgm:prSet presAssocID="{F0608CE0-2BA1-4F22-8F93-E779F8E78900}" presName="sibSpaceTwo" presStyleCnt="0"/>
      <dgm:spPr/>
    </dgm:pt>
    <dgm:pt modelId="{77209B90-DB34-493A-B7A7-2074538F769C}" type="pres">
      <dgm:prSet presAssocID="{F0C39DAA-0428-4F3B-A4B0-8BFFD85943FE}" presName="vertTwo" presStyleCnt="0"/>
      <dgm:spPr/>
    </dgm:pt>
    <dgm:pt modelId="{70F7A8F2-32D9-41D8-902B-768407CE31AB}" type="pres">
      <dgm:prSet presAssocID="{F0C39DAA-0428-4F3B-A4B0-8BFFD85943FE}" presName="txTwo" presStyleLbl="node2" presStyleIdx="4" presStyleCnt="6">
        <dgm:presLayoutVars>
          <dgm:chPref val="3"/>
        </dgm:presLayoutVars>
      </dgm:prSet>
      <dgm:spPr/>
    </dgm:pt>
    <dgm:pt modelId="{B9D64809-5956-4D7D-B560-E2CA6F836B0E}" type="pres">
      <dgm:prSet presAssocID="{F0C39DAA-0428-4F3B-A4B0-8BFFD85943FE}" presName="horzTwo" presStyleCnt="0"/>
      <dgm:spPr/>
    </dgm:pt>
    <dgm:pt modelId="{49F8E6F9-C8DE-4A09-8AE1-5CAAEE6BF781}" type="pres">
      <dgm:prSet presAssocID="{E88E316B-6E61-4F46-A889-99D26C83B105}" presName="sibSpaceTwo" presStyleCnt="0"/>
      <dgm:spPr/>
    </dgm:pt>
    <dgm:pt modelId="{F32EDA2C-21E9-4970-A0A8-BD64D4B70098}" type="pres">
      <dgm:prSet presAssocID="{5CFE299B-0679-45BA-9814-5FC8864AAB23}" presName="vertTwo" presStyleCnt="0"/>
      <dgm:spPr/>
    </dgm:pt>
    <dgm:pt modelId="{58C97C51-87BF-45E0-B0F0-EC95EDE753C4}" type="pres">
      <dgm:prSet presAssocID="{5CFE299B-0679-45BA-9814-5FC8864AAB23}" presName="txTwo" presStyleLbl="node2" presStyleIdx="5" presStyleCnt="6">
        <dgm:presLayoutVars>
          <dgm:chPref val="3"/>
        </dgm:presLayoutVars>
      </dgm:prSet>
      <dgm:spPr/>
    </dgm:pt>
    <dgm:pt modelId="{B72C60B4-A642-41FF-92F9-1D112E41D72D}" type="pres">
      <dgm:prSet presAssocID="{5CFE299B-0679-45BA-9814-5FC8864AAB23}" presName="horzTwo" presStyleCnt="0"/>
      <dgm:spPr/>
    </dgm:pt>
  </dgm:ptLst>
  <dgm:cxnLst>
    <dgm:cxn modelId="{9E0D8E55-076A-4564-8AE6-20D22B255F77}" type="presOf" srcId="{F0C39DAA-0428-4F3B-A4B0-8BFFD85943FE}" destId="{70F7A8F2-32D9-41D8-902B-768407CE31AB}" srcOrd="0" destOrd="0" presId="urn:microsoft.com/office/officeart/2005/8/layout/hierarchy4"/>
    <dgm:cxn modelId="{AC3AEE2C-7702-44EF-95B0-00A2BF5C7724}" srcId="{D1AC2D18-A368-46BD-8E79-C0D12D049DDB}" destId="{F0C39DAA-0428-4F3B-A4B0-8BFFD85943FE}" srcOrd="4" destOrd="0" parTransId="{AB69D9D6-8202-4D92-8C87-8113FF299B66}" sibTransId="{E88E316B-6E61-4F46-A889-99D26C83B105}"/>
    <dgm:cxn modelId="{665D5766-26F4-42C8-906D-8A9FF236740C}" type="presOf" srcId="{CBBBA88F-D602-4855-A9E1-768C4631945B}" destId="{4876D3E0-6339-43B9-994D-E5CDD69ED6D9}" srcOrd="0" destOrd="0" presId="urn:microsoft.com/office/officeart/2005/8/layout/hierarchy4"/>
    <dgm:cxn modelId="{ECE392E4-E59E-4543-9D47-4D9D6D9E99A4}" type="presOf" srcId="{02BA4B1E-626C-449F-BAD8-FF3802926382}" destId="{D0301126-3EE2-446C-A71D-225B8AE812D9}" srcOrd="0" destOrd="0" presId="urn:microsoft.com/office/officeart/2005/8/layout/hierarchy4"/>
    <dgm:cxn modelId="{81BAE935-FB27-4DC8-916C-FDB0C09ACCD0}" srcId="{D1AC2D18-A368-46BD-8E79-C0D12D049DDB}" destId="{02BA4B1E-626C-449F-BAD8-FF3802926382}" srcOrd="0" destOrd="0" parTransId="{2579A7F1-F18B-450E-819B-F93045ED52B7}" sibTransId="{C54F4B7A-C25D-43D5-B558-56DF418918FD}"/>
    <dgm:cxn modelId="{A016F8F4-EF1C-444E-B046-F9D4C5CD4E26}" srcId="{D1AC2D18-A368-46BD-8E79-C0D12D049DDB}" destId="{60ECBE6F-1927-44E0-8250-698055E820CA}" srcOrd="1" destOrd="0" parTransId="{BB2000B1-526E-48DE-80F1-E482646DBE1A}" sibTransId="{17114D2B-6937-48EF-96A3-480E06718FED}"/>
    <dgm:cxn modelId="{0EE0D743-C518-482F-8648-6B99CC4AF913}" type="presOf" srcId="{60ECBE6F-1927-44E0-8250-698055E820CA}" destId="{6C166BC3-72EE-415C-A05F-0679DC6D31A4}" srcOrd="0" destOrd="0" presId="urn:microsoft.com/office/officeart/2005/8/layout/hierarchy4"/>
    <dgm:cxn modelId="{879A0F8D-8922-4649-9214-DF78CA5A37CE}" srcId="{2B737761-E96E-41E4-8EC7-BC3F170C3D6C}" destId="{D1AC2D18-A368-46BD-8E79-C0D12D049DDB}" srcOrd="0" destOrd="0" parTransId="{4C1C3C64-F02E-4B2B-BD94-2D8E8B0DCFEA}" sibTransId="{97E96908-88AA-4334-B6B2-B8E2D997DE43}"/>
    <dgm:cxn modelId="{AE2EBE2F-2246-43FE-B795-68A7F1C14C55}" type="presOf" srcId="{2B737761-E96E-41E4-8EC7-BC3F170C3D6C}" destId="{8BF16555-5F30-44F1-A89E-AB31F7429CA5}" srcOrd="0" destOrd="0" presId="urn:microsoft.com/office/officeart/2005/8/layout/hierarchy4"/>
    <dgm:cxn modelId="{36249F16-E7A1-46DC-8CAA-FF0AFC43D1EF}" type="presOf" srcId="{D1AC2D18-A368-46BD-8E79-C0D12D049DDB}" destId="{E62CAA81-C406-46A4-92E5-8BAF088E853C}" srcOrd="0" destOrd="0" presId="urn:microsoft.com/office/officeart/2005/8/layout/hierarchy4"/>
    <dgm:cxn modelId="{E79AA451-CE60-4853-B731-F43707597A81}" type="presOf" srcId="{47017CAA-655E-4C83-8103-027A1EFF1796}" destId="{BA40248F-B00D-4CE6-84BD-536E1A4CB0FD}" srcOrd="0" destOrd="0" presId="urn:microsoft.com/office/officeart/2005/8/layout/hierarchy4"/>
    <dgm:cxn modelId="{C9F828DD-59CF-407B-B7D1-0509FEF38ADF}" type="presOf" srcId="{5CFE299B-0679-45BA-9814-5FC8864AAB23}" destId="{58C97C51-87BF-45E0-B0F0-EC95EDE753C4}" srcOrd="0" destOrd="0" presId="urn:microsoft.com/office/officeart/2005/8/layout/hierarchy4"/>
    <dgm:cxn modelId="{FB74F02B-1AE2-4F54-AE07-EBA2CFBADE86}" srcId="{D1AC2D18-A368-46BD-8E79-C0D12D049DDB}" destId="{47017CAA-655E-4C83-8103-027A1EFF1796}" srcOrd="2" destOrd="0" parTransId="{253479E7-7D1F-4CC9-9485-B2DDD26FD79E}" sibTransId="{715D4EB1-33D8-45F3-8CFB-549E5621D308}"/>
    <dgm:cxn modelId="{0729E729-ED45-4A94-A980-6C11C6784B83}" srcId="{D1AC2D18-A368-46BD-8E79-C0D12D049DDB}" destId="{CBBBA88F-D602-4855-A9E1-768C4631945B}" srcOrd="3" destOrd="0" parTransId="{49A527EC-914B-4875-9EEF-F036346878D0}" sibTransId="{F0608CE0-2BA1-4F22-8F93-E779F8E78900}"/>
    <dgm:cxn modelId="{7F3DF46B-6F4E-43D1-A33C-45F77350B962}" srcId="{D1AC2D18-A368-46BD-8E79-C0D12D049DDB}" destId="{5CFE299B-0679-45BA-9814-5FC8864AAB23}" srcOrd="5" destOrd="0" parTransId="{5117E021-98E4-4D8C-8E96-1777EC8D3C19}" sibTransId="{A0F225E6-1954-498F-94BE-257CEF14FA8F}"/>
    <dgm:cxn modelId="{5F86EBFF-394A-473F-BA1C-D4698BCD89D0}" type="presParOf" srcId="{8BF16555-5F30-44F1-A89E-AB31F7429CA5}" destId="{1F81E794-BDFA-4E57-9FD4-D508F1FAF839}" srcOrd="0" destOrd="0" presId="urn:microsoft.com/office/officeart/2005/8/layout/hierarchy4"/>
    <dgm:cxn modelId="{664AA0E1-9118-44B4-87E2-00DA20222CCF}" type="presParOf" srcId="{1F81E794-BDFA-4E57-9FD4-D508F1FAF839}" destId="{E62CAA81-C406-46A4-92E5-8BAF088E853C}" srcOrd="0" destOrd="0" presId="urn:microsoft.com/office/officeart/2005/8/layout/hierarchy4"/>
    <dgm:cxn modelId="{3ECB4CEC-649A-4F17-B51C-7AEDD47FA267}" type="presParOf" srcId="{1F81E794-BDFA-4E57-9FD4-D508F1FAF839}" destId="{7715F10A-2858-41E7-9BD8-78B6B522EF33}" srcOrd="1" destOrd="0" presId="urn:microsoft.com/office/officeart/2005/8/layout/hierarchy4"/>
    <dgm:cxn modelId="{AFD8FB58-C840-4A3F-AA72-EC937520D696}" type="presParOf" srcId="{1F81E794-BDFA-4E57-9FD4-D508F1FAF839}" destId="{5D05244F-8243-4D1E-AB58-ADB34EB96728}" srcOrd="2" destOrd="0" presId="urn:microsoft.com/office/officeart/2005/8/layout/hierarchy4"/>
    <dgm:cxn modelId="{0024C730-D40F-4822-B802-C654BD101B4A}" type="presParOf" srcId="{5D05244F-8243-4D1E-AB58-ADB34EB96728}" destId="{BC520B53-2FDB-4A32-AF9F-C1CB8909AAE7}" srcOrd="0" destOrd="0" presId="urn:microsoft.com/office/officeart/2005/8/layout/hierarchy4"/>
    <dgm:cxn modelId="{F81B475E-B3E0-45ED-8C5B-551FF960F9E9}" type="presParOf" srcId="{BC520B53-2FDB-4A32-AF9F-C1CB8909AAE7}" destId="{D0301126-3EE2-446C-A71D-225B8AE812D9}" srcOrd="0" destOrd="0" presId="urn:microsoft.com/office/officeart/2005/8/layout/hierarchy4"/>
    <dgm:cxn modelId="{ADA30B29-F81C-4B86-8447-042A6E1EEFE1}" type="presParOf" srcId="{BC520B53-2FDB-4A32-AF9F-C1CB8909AAE7}" destId="{3D9A0FC4-5395-4FB6-A121-10CA564CB5A3}" srcOrd="1" destOrd="0" presId="urn:microsoft.com/office/officeart/2005/8/layout/hierarchy4"/>
    <dgm:cxn modelId="{502043CA-B7BE-4499-8AC7-6A0FFFCDAEBE}" type="presParOf" srcId="{5D05244F-8243-4D1E-AB58-ADB34EB96728}" destId="{8E648CDA-DE70-49AA-8E1B-B2FE43B9CF0F}" srcOrd="1" destOrd="0" presId="urn:microsoft.com/office/officeart/2005/8/layout/hierarchy4"/>
    <dgm:cxn modelId="{BF9C502B-7A47-4B29-9B2F-69664FD61E10}" type="presParOf" srcId="{5D05244F-8243-4D1E-AB58-ADB34EB96728}" destId="{92F219CD-397B-41FD-8A88-253270387787}" srcOrd="2" destOrd="0" presId="urn:microsoft.com/office/officeart/2005/8/layout/hierarchy4"/>
    <dgm:cxn modelId="{2AEADFB3-4F8D-482E-8984-781F97B5F37A}" type="presParOf" srcId="{92F219CD-397B-41FD-8A88-253270387787}" destId="{6C166BC3-72EE-415C-A05F-0679DC6D31A4}" srcOrd="0" destOrd="0" presId="urn:microsoft.com/office/officeart/2005/8/layout/hierarchy4"/>
    <dgm:cxn modelId="{AB2EE046-14B6-45C4-8AEF-9701D29FC9C2}" type="presParOf" srcId="{92F219CD-397B-41FD-8A88-253270387787}" destId="{8A4C6984-581C-4B11-B6E5-2A1F6655261B}" srcOrd="1" destOrd="0" presId="urn:microsoft.com/office/officeart/2005/8/layout/hierarchy4"/>
    <dgm:cxn modelId="{90F8F650-8045-4A8C-9962-0C7BFCF577BC}" type="presParOf" srcId="{5D05244F-8243-4D1E-AB58-ADB34EB96728}" destId="{0398BEF3-2F59-4B15-9FD7-81358E7EB7C7}" srcOrd="3" destOrd="0" presId="urn:microsoft.com/office/officeart/2005/8/layout/hierarchy4"/>
    <dgm:cxn modelId="{64B13EA0-D333-4E2C-AAF3-01C72EA257B8}" type="presParOf" srcId="{5D05244F-8243-4D1E-AB58-ADB34EB96728}" destId="{F880CE6E-B8E8-4ED8-8CDA-6137CD6C5322}" srcOrd="4" destOrd="0" presId="urn:microsoft.com/office/officeart/2005/8/layout/hierarchy4"/>
    <dgm:cxn modelId="{DA95DF94-9234-4296-8A8C-B476B71D2B8E}" type="presParOf" srcId="{F880CE6E-B8E8-4ED8-8CDA-6137CD6C5322}" destId="{BA40248F-B00D-4CE6-84BD-536E1A4CB0FD}" srcOrd="0" destOrd="0" presId="urn:microsoft.com/office/officeart/2005/8/layout/hierarchy4"/>
    <dgm:cxn modelId="{E605C1E2-6C93-4582-B63F-FFC62A95D0DE}" type="presParOf" srcId="{F880CE6E-B8E8-4ED8-8CDA-6137CD6C5322}" destId="{E10AAA8A-411C-4862-B484-1D564A345CE5}" srcOrd="1" destOrd="0" presId="urn:microsoft.com/office/officeart/2005/8/layout/hierarchy4"/>
    <dgm:cxn modelId="{4DD8739B-BA32-47C3-B933-F3BD7D65393B}" type="presParOf" srcId="{5D05244F-8243-4D1E-AB58-ADB34EB96728}" destId="{69DA366F-FC69-4D06-8F19-BA8D28BF9ED2}" srcOrd="5" destOrd="0" presId="urn:microsoft.com/office/officeart/2005/8/layout/hierarchy4"/>
    <dgm:cxn modelId="{98181F3C-1711-468B-9D14-0825CF32BC17}" type="presParOf" srcId="{5D05244F-8243-4D1E-AB58-ADB34EB96728}" destId="{C9451CE8-5615-488B-9DE6-D93D55655218}" srcOrd="6" destOrd="0" presId="urn:microsoft.com/office/officeart/2005/8/layout/hierarchy4"/>
    <dgm:cxn modelId="{9E96CE96-F9EF-487B-B390-55636D0F3AAE}" type="presParOf" srcId="{C9451CE8-5615-488B-9DE6-D93D55655218}" destId="{4876D3E0-6339-43B9-994D-E5CDD69ED6D9}" srcOrd="0" destOrd="0" presId="urn:microsoft.com/office/officeart/2005/8/layout/hierarchy4"/>
    <dgm:cxn modelId="{394F7D36-7B70-4147-9A05-819DCFF66F27}" type="presParOf" srcId="{C9451CE8-5615-488B-9DE6-D93D55655218}" destId="{EA8F7772-A585-4883-BA5A-E23573B196C9}" srcOrd="1" destOrd="0" presId="urn:microsoft.com/office/officeart/2005/8/layout/hierarchy4"/>
    <dgm:cxn modelId="{A2A2803E-132C-4133-A1F5-906730B1D9B6}" type="presParOf" srcId="{5D05244F-8243-4D1E-AB58-ADB34EB96728}" destId="{25932A4B-828E-4F2F-B6DA-7EC1E43FABFB}" srcOrd="7" destOrd="0" presId="urn:microsoft.com/office/officeart/2005/8/layout/hierarchy4"/>
    <dgm:cxn modelId="{DF98E79A-F920-425E-BCF7-F75C2B042483}" type="presParOf" srcId="{5D05244F-8243-4D1E-AB58-ADB34EB96728}" destId="{77209B90-DB34-493A-B7A7-2074538F769C}" srcOrd="8" destOrd="0" presId="urn:microsoft.com/office/officeart/2005/8/layout/hierarchy4"/>
    <dgm:cxn modelId="{48EE4499-5C91-4209-B6A9-FCEED43083CF}" type="presParOf" srcId="{77209B90-DB34-493A-B7A7-2074538F769C}" destId="{70F7A8F2-32D9-41D8-902B-768407CE31AB}" srcOrd="0" destOrd="0" presId="urn:microsoft.com/office/officeart/2005/8/layout/hierarchy4"/>
    <dgm:cxn modelId="{3AC018D5-F416-4EDF-B846-201CA3E36E54}" type="presParOf" srcId="{77209B90-DB34-493A-B7A7-2074538F769C}" destId="{B9D64809-5956-4D7D-B560-E2CA6F836B0E}" srcOrd="1" destOrd="0" presId="urn:microsoft.com/office/officeart/2005/8/layout/hierarchy4"/>
    <dgm:cxn modelId="{450DF5D0-CE00-4E6F-B419-B0ACA7945298}" type="presParOf" srcId="{5D05244F-8243-4D1E-AB58-ADB34EB96728}" destId="{49F8E6F9-C8DE-4A09-8AE1-5CAAEE6BF781}" srcOrd="9" destOrd="0" presId="urn:microsoft.com/office/officeart/2005/8/layout/hierarchy4"/>
    <dgm:cxn modelId="{50675996-D4A1-4D4B-97D1-C9568B1F4F91}" type="presParOf" srcId="{5D05244F-8243-4D1E-AB58-ADB34EB96728}" destId="{F32EDA2C-21E9-4970-A0A8-BD64D4B70098}" srcOrd="10" destOrd="0" presId="urn:microsoft.com/office/officeart/2005/8/layout/hierarchy4"/>
    <dgm:cxn modelId="{E149C747-7F37-4A8C-88D5-5EA99BDDB8F2}" type="presParOf" srcId="{F32EDA2C-21E9-4970-A0A8-BD64D4B70098}" destId="{58C97C51-87BF-45E0-B0F0-EC95EDE753C4}" srcOrd="0" destOrd="0" presId="urn:microsoft.com/office/officeart/2005/8/layout/hierarchy4"/>
    <dgm:cxn modelId="{A7990A9C-1D7E-46D0-AA2A-8CD360B0F44D}" type="presParOf" srcId="{F32EDA2C-21E9-4970-A0A8-BD64D4B70098}" destId="{B72C60B4-A642-41FF-92F9-1D112E41D72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C3E7CB-43CF-464D-A021-ACF7D5C7AC50}" type="doc">
      <dgm:prSet loTypeId="urn:microsoft.com/office/officeart/2005/8/layout/vList2" loCatId="list" qsTypeId="urn:microsoft.com/office/officeart/2005/8/quickstyle/simple5" qsCatId="simple" csTypeId="urn:microsoft.com/office/officeart/2005/8/colors/accent0_3" csCatId="mainScheme"/>
      <dgm:spPr/>
      <dgm:t>
        <a:bodyPr/>
        <a:lstStyle/>
        <a:p>
          <a:endParaRPr lang="ru-RU"/>
        </a:p>
      </dgm:t>
    </dgm:pt>
    <dgm:pt modelId="{75A57B6F-4C44-4E5A-A4B8-2155EF05C089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Формулировка проекта (иногда используется термин «идентификация»). 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E4728C-0BBF-48DC-A5D0-150726340CEE}" type="parTrans" cxnId="{65086230-B66A-4058-9B9F-75B9FD4F4B2E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05D48E-512A-433E-ACC1-9D881E0899EC}" type="sibTrans" cxnId="{65086230-B66A-4058-9B9F-75B9FD4F4B2E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A30D63-0E64-4E14-B705-5D7EE02B5DE9}">
      <dgm:prSet custT="1"/>
      <dgm:spPr/>
      <dgm:t>
        <a:bodyPr/>
        <a:lstStyle/>
        <a:p>
          <a:pPr rtl="0"/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На данном этапе руководство организации анализирует текущее состояние предприятия и определяет приоритетные направления его дальнейшего развития</a:t>
          </a: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0451FF-C78D-49AF-A704-42CA97E40D66}" type="parTrans" cxnId="{33454F5B-35D3-4A54-A014-BED02C1A68D7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D7C7CD-BAE4-433A-B973-CA2C92689DA5}" type="sibTrans" cxnId="{33454F5B-35D3-4A54-A014-BED02C1A68D7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504067-E78B-4BED-8918-F950D37D8B4A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(подготовка) проекта. 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60F13F-B5B6-4955-838C-31ED36EE44C6}" type="parTrans" cxnId="{AE5DCB7A-C718-4CD0-804E-2CD83348789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5F64F6-BE90-4DAF-8A25-5C9FA8B2EC7C}" type="sibTrans" cxnId="{AE5DCB7A-C718-4CD0-804E-2CD83348789B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CE2094-DF38-4E54-8962-D20838BE40FB}">
      <dgm:prSet custT="1"/>
      <dgm:spPr/>
      <dgm:t>
        <a:bodyPr/>
        <a:lstStyle/>
        <a:p>
          <a:pPr rtl="0"/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начальной проверки бизнес-идеи проекта, следует развивать ее до принятия окончательного решения.</a:t>
          </a: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94293-7AAE-481A-B40D-3001B2209456}" type="parTrans" cxnId="{114A4A7F-CCFF-4C53-9426-CF097663640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1958F4-CCE5-4E0A-8296-FC9A49CF25EB}" type="sibTrans" cxnId="{114A4A7F-CCFF-4C53-9426-CF097663640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8B2397-9914-4AB2-BB4E-B4B34B35F8D0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Экспертиза проекта. 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A79246-4460-4058-9FAC-77C30F8D6A1E}" type="parTrans" cxnId="{8CA45D2F-D6D7-4237-A807-A32CC95A287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8AD9FD-EDB0-4464-AB33-37B63CA1CD53}" type="sibTrans" cxnId="{8CA45D2F-D6D7-4237-A807-A32CC95A287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77374-FA7D-4043-9A62-D6DD386E2A15}">
      <dgm:prSet custT="1"/>
      <dgm:spPr/>
      <dgm:t>
        <a:bodyPr/>
        <a:lstStyle/>
        <a:p>
          <a:pPr rtl="0"/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 началом осуществления проекта его квалифицированная экспертиза является весьма желательным этапом жизненного цикла проекта.</a:t>
          </a: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80D50D-E47F-4538-9111-A40F1EF26803}" type="parTrans" cxnId="{768DEE6B-9D1B-4E0F-88D9-85A169F14E03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6C6288-CD49-4824-801E-97D76D7F7A06}" type="sibTrans" cxnId="{768DEE6B-9D1B-4E0F-88D9-85A169F14E03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628F2A-1302-43D2-A82B-A63F5580ED2C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Осуществление проекта. 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FA9371-6DBA-4CBE-8093-124E7ED82855}" type="parTrans" cxnId="{300ED76B-D2E4-4DB6-9F97-154A49CF1523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AA419-5B3A-467E-BF0F-E9E01F2B92F9}" type="sibTrans" cxnId="{300ED76B-D2E4-4DB6-9F97-154A49CF1523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E5D720-43CC-434D-B06D-1C345CBC0DE9}">
      <dgm:prSet custT="1"/>
      <dgm:spPr/>
      <dgm:t>
        <a:bodyPr/>
        <a:lstStyle/>
        <a:p>
          <a:pPr rtl="0"/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Стадия осуществления охватывает реальное развитие бизнес идеи до того момента, когда проект полностью входит в эксплуатацию.</a:t>
          </a: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4E1ACB-EF26-4393-B23C-3D98FA64161E}" type="parTrans" cxnId="{89AA022C-FCCB-4085-BE70-131585A6CE3E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3C0998-178A-4218-93D6-C1211D800713}" type="sibTrans" cxnId="{89AA022C-FCCB-4085-BE70-131585A6CE3E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00D1F9-27F0-4970-815B-B2025FA6EFDA}">
      <dgm:prSet custT="1"/>
      <dgm:spPr/>
      <dgm:t>
        <a:bodyPr/>
        <a:lstStyle/>
        <a:p>
          <a:pPr rtl="0"/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результатов. </a:t>
          </a:r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9B6F6-2E10-4510-BDB5-7FB623D8E467}" type="parTrans" cxnId="{76A2A54C-318B-40CB-9F00-B0D6ED5BBBA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6CB007-ECAC-4DEB-B115-CF3E8E9BEE1A}" type="sibTrans" cxnId="{76A2A54C-318B-40CB-9F00-B0D6ED5BBBA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677B8E-9A4C-457F-9C1D-E14939220F22}">
      <dgm:prSet custT="1"/>
      <dgm:spPr/>
      <dgm:t>
        <a:bodyPr/>
        <a:lstStyle/>
        <a:p>
          <a:pPr rtl="0"/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результатов производится как по завершению проекта в целом, так и в процессе его выполнения.</a:t>
          </a: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178F2D-8A48-406B-B2BE-A50ED4626E02}" type="parTrans" cxnId="{9EBC5E78-0A44-423E-AFCC-20F1C489475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DC4699-C7D9-4546-839B-9712BA4F8BC8}" type="sibTrans" cxnId="{9EBC5E78-0A44-423E-AFCC-20F1C489475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CDE24-29C5-4E41-8AC8-25CCED874EAB}" type="pres">
      <dgm:prSet presAssocID="{FEC3E7CB-43CF-464D-A021-ACF7D5C7AC50}" presName="linear" presStyleCnt="0">
        <dgm:presLayoutVars>
          <dgm:animLvl val="lvl"/>
          <dgm:resizeHandles val="exact"/>
        </dgm:presLayoutVars>
      </dgm:prSet>
      <dgm:spPr/>
    </dgm:pt>
    <dgm:pt modelId="{FE1988E7-8A77-4E56-8900-52EE77922687}" type="pres">
      <dgm:prSet presAssocID="{75A57B6F-4C44-4E5A-A4B8-2155EF05C08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E62A5A3-45DB-4883-A6FF-D3C09BE81DFA}" type="pres">
      <dgm:prSet presAssocID="{75A57B6F-4C44-4E5A-A4B8-2155EF05C089}" presName="childText" presStyleLbl="revTx" presStyleIdx="0" presStyleCnt="5">
        <dgm:presLayoutVars>
          <dgm:bulletEnabled val="1"/>
        </dgm:presLayoutVars>
      </dgm:prSet>
      <dgm:spPr/>
    </dgm:pt>
    <dgm:pt modelId="{A3016C6F-1891-40FC-8DD6-88131A56042B}" type="pres">
      <dgm:prSet presAssocID="{E7504067-E78B-4BED-8918-F950D37D8B4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F2A6E83-9BE9-4AFE-9BB7-2DD9EFF43DB1}" type="pres">
      <dgm:prSet presAssocID="{E7504067-E78B-4BED-8918-F950D37D8B4A}" presName="childText" presStyleLbl="revTx" presStyleIdx="1" presStyleCnt="5">
        <dgm:presLayoutVars>
          <dgm:bulletEnabled val="1"/>
        </dgm:presLayoutVars>
      </dgm:prSet>
      <dgm:spPr/>
    </dgm:pt>
    <dgm:pt modelId="{8AA506E9-3E58-4CC4-9281-E74B5E60C49E}" type="pres">
      <dgm:prSet presAssocID="{1C8B2397-9914-4AB2-BB4E-B4B34B35F8D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F80CD80-A3EF-4ED4-A60F-565281DA3D1D}" type="pres">
      <dgm:prSet presAssocID="{1C8B2397-9914-4AB2-BB4E-B4B34B35F8D0}" presName="childText" presStyleLbl="revTx" presStyleIdx="2" presStyleCnt="5">
        <dgm:presLayoutVars>
          <dgm:bulletEnabled val="1"/>
        </dgm:presLayoutVars>
      </dgm:prSet>
      <dgm:spPr/>
    </dgm:pt>
    <dgm:pt modelId="{C244922D-9E30-4389-99CE-79778D94052B}" type="pres">
      <dgm:prSet presAssocID="{03628F2A-1302-43D2-A82B-A63F5580ED2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0562289-0DBB-43A4-BD62-47D629934907}" type="pres">
      <dgm:prSet presAssocID="{03628F2A-1302-43D2-A82B-A63F5580ED2C}" presName="childText" presStyleLbl="revTx" presStyleIdx="3" presStyleCnt="5">
        <dgm:presLayoutVars>
          <dgm:bulletEnabled val="1"/>
        </dgm:presLayoutVars>
      </dgm:prSet>
      <dgm:spPr/>
    </dgm:pt>
    <dgm:pt modelId="{B007CFF5-3432-416A-B96C-0A271C591EFC}" type="pres">
      <dgm:prSet presAssocID="{CC00D1F9-27F0-4970-815B-B2025FA6EFD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AF3573FD-269D-4F03-8EBF-69C176CD9E96}" type="pres">
      <dgm:prSet presAssocID="{CC00D1F9-27F0-4970-815B-B2025FA6EFDA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9C3B821A-B0AB-45F2-BA2C-4D97747AD6C7}" type="presOf" srcId="{75A57B6F-4C44-4E5A-A4B8-2155EF05C089}" destId="{FE1988E7-8A77-4E56-8900-52EE77922687}" srcOrd="0" destOrd="0" presId="urn:microsoft.com/office/officeart/2005/8/layout/vList2"/>
    <dgm:cxn modelId="{76A2A54C-318B-40CB-9F00-B0D6ED5BBBA2}" srcId="{FEC3E7CB-43CF-464D-A021-ACF7D5C7AC50}" destId="{CC00D1F9-27F0-4970-815B-B2025FA6EFDA}" srcOrd="4" destOrd="0" parTransId="{E569B6F6-2E10-4510-BDB5-7FB623D8E467}" sibTransId="{AA6CB007-ECAC-4DEB-B115-CF3E8E9BEE1A}"/>
    <dgm:cxn modelId="{35C9003B-2D00-44EA-A78A-E00038A68BDD}" type="presOf" srcId="{FEC3E7CB-43CF-464D-A021-ACF7D5C7AC50}" destId="{670CDE24-29C5-4E41-8AC8-25CCED874EAB}" srcOrd="0" destOrd="0" presId="urn:microsoft.com/office/officeart/2005/8/layout/vList2"/>
    <dgm:cxn modelId="{114A4A7F-CCFF-4C53-9426-CF0976636405}" srcId="{E7504067-E78B-4BED-8918-F950D37D8B4A}" destId="{9DCE2094-DF38-4E54-8962-D20838BE40FB}" srcOrd="0" destOrd="0" parTransId="{34694293-7AAE-481A-B40D-3001B2209456}" sibTransId="{341958F4-CCE5-4E0A-8296-FC9A49CF25EB}"/>
    <dgm:cxn modelId="{89AA022C-FCCB-4085-BE70-131585A6CE3E}" srcId="{03628F2A-1302-43D2-A82B-A63F5580ED2C}" destId="{27E5D720-43CC-434D-B06D-1C345CBC0DE9}" srcOrd="0" destOrd="0" parTransId="{B84E1ACB-EF26-4393-B23C-3D98FA64161E}" sibTransId="{393C0998-178A-4218-93D6-C1211D800713}"/>
    <dgm:cxn modelId="{F8DE279D-D534-42AD-9254-9AE67CDC1BAD}" type="presOf" srcId="{A3A30D63-0E64-4E14-B705-5D7EE02B5DE9}" destId="{8E62A5A3-45DB-4883-A6FF-D3C09BE81DFA}" srcOrd="0" destOrd="0" presId="urn:microsoft.com/office/officeart/2005/8/layout/vList2"/>
    <dgm:cxn modelId="{33454F5B-35D3-4A54-A014-BED02C1A68D7}" srcId="{75A57B6F-4C44-4E5A-A4B8-2155EF05C089}" destId="{A3A30D63-0E64-4E14-B705-5D7EE02B5DE9}" srcOrd="0" destOrd="0" parTransId="{C80451FF-C78D-49AF-A704-42CA97E40D66}" sibTransId="{AAD7C7CD-BAE4-433A-B973-CA2C92689DA5}"/>
    <dgm:cxn modelId="{65086230-B66A-4058-9B9F-75B9FD4F4B2E}" srcId="{FEC3E7CB-43CF-464D-A021-ACF7D5C7AC50}" destId="{75A57B6F-4C44-4E5A-A4B8-2155EF05C089}" srcOrd="0" destOrd="0" parTransId="{57E4728C-0BBF-48DC-A5D0-150726340CEE}" sibTransId="{0305D48E-512A-433E-ACC1-9D881E0899EC}"/>
    <dgm:cxn modelId="{F0702137-E5C8-40A2-A254-12968DA9EED5}" type="presOf" srcId="{27E5D720-43CC-434D-B06D-1C345CBC0DE9}" destId="{40562289-0DBB-43A4-BD62-47D629934907}" srcOrd="0" destOrd="0" presId="urn:microsoft.com/office/officeart/2005/8/layout/vList2"/>
    <dgm:cxn modelId="{9EBC5E78-0A44-423E-AFCC-20F1C489475A}" srcId="{CC00D1F9-27F0-4970-815B-B2025FA6EFDA}" destId="{9E677B8E-9A4C-457F-9C1D-E14939220F22}" srcOrd="0" destOrd="0" parTransId="{01178F2D-8A48-406B-B2BE-A50ED4626E02}" sibTransId="{B0DC4699-C7D9-4546-839B-9712BA4F8BC8}"/>
    <dgm:cxn modelId="{768DEE6B-9D1B-4E0F-88D9-85A169F14E03}" srcId="{1C8B2397-9914-4AB2-BB4E-B4B34B35F8D0}" destId="{46A77374-FA7D-4043-9A62-D6DD386E2A15}" srcOrd="0" destOrd="0" parTransId="{F980D50D-E47F-4538-9111-A40F1EF26803}" sibTransId="{1C6C6288-CD49-4824-801E-97D76D7F7A06}"/>
    <dgm:cxn modelId="{BBCFA1C7-1DD7-4438-A36F-26B9145A4A35}" type="presOf" srcId="{9E677B8E-9A4C-457F-9C1D-E14939220F22}" destId="{AF3573FD-269D-4F03-8EBF-69C176CD9E96}" srcOrd="0" destOrd="0" presId="urn:microsoft.com/office/officeart/2005/8/layout/vList2"/>
    <dgm:cxn modelId="{AE5DCB7A-C718-4CD0-804E-2CD83348789B}" srcId="{FEC3E7CB-43CF-464D-A021-ACF7D5C7AC50}" destId="{E7504067-E78B-4BED-8918-F950D37D8B4A}" srcOrd="1" destOrd="0" parTransId="{5360F13F-B5B6-4955-838C-31ED36EE44C6}" sibTransId="{405F64F6-BE90-4DAF-8A25-5C9FA8B2EC7C}"/>
    <dgm:cxn modelId="{B0C77FA4-2930-4B77-8A5E-FA33E1BCA2FE}" type="presOf" srcId="{E7504067-E78B-4BED-8918-F950D37D8B4A}" destId="{A3016C6F-1891-40FC-8DD6-88131A56042B}" srcOrd="0" destOrd="0" presId="urn:microsoft.com/office/officeart/2005/8/layout/vList2"/>
    <dgm:cxn modelId="{DFE1820E-00AF-48CC-B085-70E7004A9135}" type="presOf" srcId="{1C8B2397-9914-4AB2-BB4E-B4B34B35F8D0}" destId="{8AA506E9-3E58-4CC4-9281-E74B5E60C49E}" srcOrd="0" destOrd="0" presId="urn:microsoft.com/office/officeart/2005/8/layout/vList2"/>
    <dgm:cxn modelId="{4A4CF5D0-F1B4-434F-9A83-168FA13D8940}" type="presOf" srcId="{9DCE2094-DF38-4E54-8962-D20838BE40FB}" destId="{5F2A6E83-9BE9-4AFE-9BB7-2DD9EFF43DB1}" srcOrd="0" destOrd="0" presId="urn:microsoft.com/office/officeart/2005/8/layout/vList2"/>
    <dgm:cxn modelId="{300ED76B-D2E4-4DB6-9F97-154A49CF1523}" srcId="{FEC3E7CB-43CF-464D-A021-ACF7D5C7AC50}" destId="{03628F2A-1302-43D2-A82B-A63F5580ED2C}" srcOrd="3" destOrd="0" parTransId="{25FA9371-6DBA-4CBE-8093-124E7ED82855}" sibTransId="{C30AA419-5B3A-467E-BF0F-E9E01F2B92F9}"/>
    <dgm:cxn modelId="{8456E98C-CF52-40EC-8FEE-D9C2F367F8F0}" type="presOf" srcId="{03628F2A-1302-43D2-A82B-A63F5580ED2C}" destId="{C244922D-9E30-4389-99CE-79778D94052B}" srcOrd="0" destOrd="0" presId="urn:microsoft.com/office/officeart/2005/8/layout/vList2"/>
    <dgm:cxn modelId="{391F4CB1-2FC7-41B8-BCB6-08FAB9FB22EC}" type="presOf" srcId="{46A77374-FA7D-4043-9A62-D6DD386E2A15}" destId="{9F80CD80-A3EF-4ED4-A60F-565281DA3D1D}" srcOrd="0" destOrd="0" presId="urn:microsoft.com/office/officeart/2005/8/layout/vList2"/>
    <dgm:cxn modelId="{8CA45D2F-D6D7-4237-A807-A32CC95A2878}" srcId="{FEC3E7CB-43CF-464D-A021-ACF7D5C7AC50}" destId="{1C8B2397-9914-4AB2-BB4E-B4B34B35F8D0}" srcOrd="2" destOrd="0" parTransId="{D2A79246-4460-4058-9FAC-77C30F8D6A1E}" sibTransId="{8F8AD9FD-EDB0-4464-AB33-37B63CA1CD53}"/>
    <dgm:cxn modelId="{2042BB40-68DF-4ACF-ADF9-C3F6A02CF950}" type="presOf" srcId="{CC00D1F9-27F0-4970-815B-B2025FA6EFDA}" destId="{B007CFF5-3432-416A-B96C-0A271C591EFC}" srcOrd="0" destOrd="0" presId="urn:microsoft.com/office/officeart/2005/8/layout/vList2"/>
    <dgm:cxn modelId="{DD0770CB-2B8E-446B-B0E9-A77F077EE141}" type="presParOf" srcId="{670CDE24-29C5-4E41-8AC8-25CCED874EAB}" destId="{FE1988E7-8A77-4E56-8900-52EE77922687}" srcOrd="0" destOrd="0" presId="urn:microsoft.com/office/officeart/2005/8/layout/vList2"/>
    <dgm:cxn modelId="{6D038A73-6E80-4FDC-82BD-35489BF84241}" type="presParOf" srcId="{670CDE24-29C5-4E41-8AC8-25CCED874EAB}" destId="{8E62A5A3-45DB-4883-A6FF-D3C09BE81DFA}" srcOrd="1" destOrd="0" presId="urn:microsoft.com/office/officeart/2005/8/layout/vList2"/>
    <dgm:cxn modelId="{E4DE1609-702D-49D3-B058-A772D3FB307E}" type="presParOf" srcId="{670CDE24-29C5-4E41-8AC8-25CCED874EAB}" destId="{A3016C6F-1891-40FC-8DD6-88131A56042B}" srcOrd="2" destOrd="0" presId="urn:microsoft.com/office/officeart/2005/8/layout/vList2"/>
    <dgm:cxn modelId="{062A05A8-7AA3-4D5B-9000-1872A0CB6258}" type="presParOf" srcId="{670CDE24-29C5-4E41-8AC8-25CCED874EAB}" destId="{5F2A6E83-9BE9-4AFE-9BB7-2DD9EFF43DB1}" srcOrd="3" destOrd="0" presId="urn:microsoft.com/office/officeart/2005/8/layout/vList2"/>
    <dgm:cxn modelId="{CB508BC1-785D-477E-81F5-28FA41F84EF6}" type="presParOf" srcId="{670CDE24-29C5-4E41-8AC8-25CCED874EAB}" destId="{8AA506E9-3E58-4CC4-9281-E74B5E60C49E}" srcOrd="4" destOrd="0" presId="urn:microsoft.com/office/officeart/2005/8/layout/vList2"/>
    <dgm:cxn modelId="{7C8DB43D-9D8E-40CF-891C-06FF1E843EC8}" type="presParOf" srcId="{670CDE24-29C5-4E41-8AC8-25CCED874EAB}" destId="{9F80CD80-A3EF-4ED4-A60F-565281DA3D1D}" srcOrd="5" destOrd="0" presId="urn:microsoft.com/office/officeart/2005/8/layout/vList2"/>
    <dgm:cxn modelId="{23BD25D8-BFCC-4013-B2C4-BEF0BCFB8C80}" type="presParOf" srcId="{670CDE24-29C5-4E41-8AC8-25CCED874EAB}" destId="{C244922D-9E30-4389-99CE-79778D94052B}" srcOrd="6" destOrd="0" presId="urn:microsoft.com/office/officeart/2005/8/layout/vList2"/>
    <dgm:cxn modelId="{F3D42D29-4B4F-4170-B5FA-53E14603E40E}" type="presParOf" srcId="{670CDE24-29C5-4E41-8AC8-25CCED874EAB}" destId="{40562289-0DBB-43A4-BD62-47D629934907}" srcOrd="7" destOrd="0" presId="urn:microsoft.com/office/officeart/2005/8/layout/vList2"/>
    <dgm:cxn modelId="{8A002B0D-9E63-4747-B463-B9DE21257FF7}" type="presParOf" srcId="{670CDE24-29C5-4E41-8AC8-25CCED874EAB}" destId="{B007CFF5-3432-416A-B96C-0A271C591EFC}" srcOrd="8" destOrd="0" presId="urn:microsoft.com/office/officeart/2005/8/layout/vList2"/>
    <dgm:cxn modelId="{F0A78B17-45D8-419C-81E0-94E4F193EBE4}" type="presParOf" srcId="{670CDE24-29C5-4E41-8AC8-25CCED874EAB}" destId="{AF3573FD-269D-4F03-8EBF-69C176CD9E96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75BD63-2342-42EE-8FF5-269DF50B7925}" type="doc">
      <dgm:prSet loTypeId="urn:microsoft.com/office/officeart/2005/8/layout/vList2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317010DE-A185-4C96-85D3-8CB3A91A5A3A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Прединвестиционная стадия.</a:t>
          </a: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3FCC8D-552B-414B-87E4-2315CF8751CC}" type="parTrans" cxnId="{92805721-927D-4D23-B5F8-8C378A2B4DBC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D49E57-3DCA-4A4C-8F17-4AF1E1BCE46D}" type="sibTrans" cxnId="{92805721-927D-4D23-B5F8-8C378A2B4DBC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5DAE88-205F-48C6-947E-CB1E539BB73C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этой стадии разрабатываются варианты альтернативных инвестиционных решений, проводится их оценка и принимается к реализации конкретный их вариант (принятие решения о выполнении проекта, разработка необходимой документации и организация финансирования проекта). В практике проектного финансирования целесообразно выделять этап организации финансирования.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задачи, решаемые на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прединвестиционной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стадии, состоят в следующем: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96A64E-70E2-47CD-BF67-60E131B160FD}" type="parTrans" cxnId="{E52062F5-0E2C-44DB-ACD0-31E8CBD49FB8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AAEBFD-8B91-4DD2-A25D-AF801E53D1A7}" type="sibTrans" cxnId="{E52062F5-0E2C-44DB-ACD0-31E8CBD49FB8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C3EBFA-E65F-4938-B535-3B78E9A8DA1B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заявки проекта (проектная бизнес-идея);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BFDD51-4365-4E31-BA91-A795D2EE2A34}" type="parTrans" cxnId="{A3DDBF02-B790-4E68-838D-4712F01BFC39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3DB7D5-818F-4EE5-AF22-90CE84804A31}" type="sibTrans" cxnId="{A3DDBF02-B790-4E68-838D-4712F01BFC39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0E8255-A21F-42D6-A368-215B26E31846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smtClean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исследование инвестиционных возможностей;</a:t>
          </a:r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56D767-D489-4CC0-91C4-036D81B5674B}" type="parTrans" cxnId="{8C273F0A-AC7C-4C33-B8E8-61A954A3E1BC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0540C5-9FEF-490C-AFE7-15098F1D329D}" type="sibTrans" cxnId="{8C273F0A-AC7C-4C33-B8E8-61A954A3E1BC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95BEDD-E9B0-49A3-B14C-09313E06F139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предварительное технико-экономическое обоснование;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E42E76-FD1D-4972-A3C7-8347CC57B8CD}" type="parTrans" cxnId="{B809B356-AC21-44BF-A002-6E53F2F3E5E2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28AAC-9A62-4B8E-8309-16AA85CB3E16}" type="sibTrans" cxnId="{B809B356-AC21-44BF-A002-6E53F2F3E5E2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2429BE-2DFF-4FA5-8679-EFAB1C563653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и оценка инвестиционного проекта;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1915F1-31D5-48A5-8DEA-3CED4CE542D0}" type="parTrans" cxnId="{4C070BF7-DDE2-4756-B5E2-4624CD234F2C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CBB9B4-023D-4FA4-B8BD-5394B9C6E8B9}" type="sibTrans" cxnId="{4C070BF7-DDE2-4756-B5E2-4624CD234F2C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542F0E-E552-40B2-8E7C-0BEB7E7C9672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бизнес-плана проекта (включая проектно- сметную документацию и пр., распределение рисков, модели финансирования и мониторинга);</a:t>
          </a:r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248F9C-9244-4EBC-A687-42F6F518A290}" type="parTrans" cxnId="{6BFBAE83-D827-4408-8F54-C6A604AB2F08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8D4C61-CF9C-46F9-90BE-E413D97CEF2D}" type="sibTrans" cxnId="{6BFBAE83-D827-4408-8F54-C6A604AB2F08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BCD321-85FC-4394-9141-641D05208D9D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варианты капитализации проекта;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4A79CC-1B10-4FC4-A6AA-9D41801C53D1}" type="parTrans" cxnId="{F9AA6E0D-BB9C-426C-9A20-920330332B25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33990F-C3D1-41B5-9355-BB7535955689}" type="sibTrans" cxnId="{F9AA6E0D-BB9C-426C-9A20-920330332B25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DD30F3-8E57-4CF4-8842-9537E1EFB9C3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решение об организации финансирования.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9CF647-0766-4C17-848D-01D579EC6E54}" type="parTrans" cxnId="{22B4D3B1-BB1D-480A-A19D-8C95DFADE2A5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E108FA-798D-4EED-853C-0898DB890731}" type="sibTrans" cxnId="{22B4D3B1-BB1D-480A-A19D-8C95DFADE2A5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A00686-9FC5-4927-94CE-6FB219FDAD14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Инвестиционная стадия, в процессе которой осуществляется непосредственная реализация принятого инвестиционного решения.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97CA98-E42B-4378-B159-EFDB88B27AF6}" type="parTrans" cxnId="{F44A6E55-BCB5-462C-ABEE-97E806E46D29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CA0FBA-32F2-4D40-8619-D8608C6D8A79}" type="sibTrans" cxnId="{F44A6E55-BCB5-462C-ABEE-97E806E46D29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0747B4-EE41-419B-9190-EE7B70029A31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Постинвестиционная стадия, в процессе которой обеспечивается контроль над достижениями предусмотренных параметров инвестиционных решений в процессе эксплуатации объекта инвестирования.</a:t>
          </a: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D1A438-D91C-4A86-8AAB-15203BE3E993}" type="parTrans" cxnId="{0A71FAEA-A4D8-4EB6-9615-55D6C040C1B4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DF794C-9388-4810-BCA3-1CA4A4C0FC2F}" type="sibTrans" cxnId="{0A71FAEA-A4D8-4EB6-9615-55D6C040C1B4}">
      <dgm:prSet/>
      <dgm:spPr/>
      <dgm:t>
        <a:bodyPr/>
        <a:lstStyle/>
        <a:p>
          <a:pPr>
            <a:lnSpc>
              <a:spcPct val="100000"/>
            </a:lnSpc>
          </a:pP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7F7247-3D05-428B-A82E-D98CF6F385E8}" type="pres">
      <dgm:prSet presAssocID="{3375BD63-2342-42EE-8FF5-269DF50B7925}" presName="linear" presStyleCnt="0">
        <dgm:presLayoutVars>
          <dgm:animLvl val="lvl"/>
          <dgm:resizeHandles val="exact"/>
        </dgm:presLayoutVars>
      </dgm:prSet>
      <dgm:spPr/>
    </dgm:pt>
    <dgm:pt modelId="{386735EA-358A-4604-8CDF-A72639E4727F}" type="pres">
      <dgm:prSet presAssocID="{317010DE-A185-4C96-85D3-8CB3A91A5A3A}" presName="parentText" presStyleLbl="node1" presStyleIdx="0" presStyleCnt="3" custScaleY="53175">
        <dgm:presLayoutVars>
          <dgm:chMax val="0"/>
          <dgm:bulletEnabled val="1"/>
        </dgm:presLayoutVars>
      </dgm:prSet>
      <dgm:spPr/>
    </dgm:pt>
    <dgm:pt modelId="{81F477A8-082B-46E0-A9CE-573DF472012A}" type="pres">
      <dgm:prSet presAssocID="{317010DE-A185-4C96-85D3-8CB3A91A5A3A}" presName="childText" presStyleLbl="revTx" presStyleIdx="0" presStyleCnt="1" custScaleY="101466">
        <dgm:presLayoutVars>
          <dgm:bulletEnabled val="1"/>
        </dgm:presLayoutVars>
      </dgm:prSet>
      <dgm:spPr/>
    </dgm:pt>
    <dgm:pt modelId="{FC93958F-C445-4112-92EF-B2BC1F0917A8}" type="pres">
      <dgm:prSet presAssocID="{A4A00686-9FC5-4927-94CE-6FB219FDAD1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592D1AF-7A70-42DE-887F-3671ECB626EF}" type="pres">
      <dgm:prSet presAssocID="{D5CA0FBA-32F2-4D40-8619-D8608C6D8A79}" presName="spacer" presStyleCnt="0"/>
      <dgm:spPr/>
    </dgm:pt>
    <dgm:pt modelId="{648B1818-2286-4201-9582-8A04E8632240}" type="pres">
      <dgm:prSet presAssocID="{C90747B4-EE41-419B-9190-EE7B70029A3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52062F5-0E2C-44DB-ACD0-31E8CBD49FB8}" srcId="{317010DE-A185-4C96-85D3-8CB3A91A5A3A}" destId="{545DAE88-205F-48C6-947E-CB1E539BB73C}" srcOrd="0" destOrd="0" parTransId="{4396A64E-70E2-47CD-BF67-60E131B160FD}" sibTransId="{A5AAEBFD-8B91-4DD2-A25D-AF801E53D1A7}"/>
    <dgm:cxn modelId="{86179D27-57E6-4241-9EA3-F99579D01F5F}" type="presOf" srcId="{69542F0E-E552-40B2-8E7C-0BEB7E7C9672}" destId="{81F477A8-082B-46E0-A9CE-573DF472012A}" srcOrd="0" destOrd="5" presId="urn:microsoft.com/office/officeart/2005/8/layout/vList2"/>
    <dgm:cxn modelId="{F4A76F2E-C6D3-46C8-9C17-569425F7D6B7}" type="presOf" srcId="{E8DD30F3-8E57-4CF4-8842-9537E1EFB9C3}" destId="{81F477A8-082B-46E0-A9CE-573DF472012A}" srcOrd="0" destOrd="7" presId="urn:microsoft.com/office/officeart/2005/8/layout/vList2"/>
    <dgm:cxn modelId="{0A71FAEA-A4D8-4EB6-9615-55D6C040C1B4}" srcId="{3375BD63-2342-42EE-8FF5-269DF50B7925}" destId="{C90747B4-EE41-419B-9190-EE7B70029A31}" srcOrd="2" destOrd="0" parTransId="{B2D1A438-D91C-4A86-8AAB-15203BE3E993}" sibTransId="{87DF794C-9388-4810-BCA3-1CA4A4C0FC2F}"/>
    <dgm:cxn modelId="{B809B356-AC21-44BF-A002-6E53F2F3E5E2}" srcId="{545DAE88-205F-48C6-947E-CB1E539BB73C}" destId="{BE95BEDD-E9B0-49A3-B14C-09313E06F139}" srcOrd="2" destOrd="0" parTransId="{E8E42E76-FD1D-4972-A3C7-8347CC57B8CD}" sibTransId="{B4328AAC-9A62-4B8E-8309-16AA85CB3E16}"/>
    <dgm:cxn modelId="{4C070BF7-DDE2-4756-B5E2-4624CD234F2C}" srcId="{545DAE88-205F-48C6-947E-CB1E539BB73C}" destId="{BB2429BE-2DFF-4FA5-8679-EFAB1C563653}" srcOrd="3" destOrd="0" parTransId="{0B1915F1-31D5-48A5-8DEA-3CED4CE542D0}" sibTransId="{40CBB9B4-023D-4FA4-B8BD-5394B9C6E8B9}"/>
    <dgm:cxn modelId="{7210BD9A-B20D-422B-B3B2-1C2D000F8360}" type="presOf" srcId="{3375BD63-2342-42EE-8FF5-269DF50B7925}" destId="{247F7247-3D05-428B-A82E-D98CF6F385E8}" srcOrd="0" destOrd="0" presId="urn:microsoft.com/office/officeart/2005/8/layout/vList2"/>
    <dgm:cxn modelId="{57C011B2-A884-4604-81BC-748F8481B146}" type="presOf" srcId="{A4A00686-9FC5-4927-94CE-6FB219FDAD14}" destId="{FC93958F-C445-4112-92EF-B2BC1F0917A8}" srcOrd="0" destOrd="0" presId="urn:microsoft.com/office/officeart/2005/8/layout/vList2"/>
    <dgm:cxn modelId="{92805721-927D-4D23-B5F8-8C378A2B4DBC}" srcId="{3375BD63-2342-42EE-8FF5-269DF50B7925}" destId="{317010DE-A185-4C96-85D3-8CB3A91A5A3A}" srcOrd="0" destOrd="0" parTransId="{843FCC8D-552B-414B-87E4-2315CF8751CC}" sibTransId="{B0D49E57-3DCA-4A4C-8F17-4AF1E1BCE46D}"/>
    <dgm:cxn modelId="{A3DDBF02-B790-4E68-838D-4712F01BFC39}" srcId="{545DAE88-205F-48C6-947E-CB1E539BB73C}" destId="{95C3EBFA-E65F-4938-B535-3B78E9A8DA1B}" srcOrd="0" destOrd="0" parTransId="{F4BFDD51-4365-4E31-BA91-A795D2EE2A34}" sibTransId="{5F3DB7D5-818F-4EE5-AF22-90CE84804A31}"/>
    <dgm:cxn modelId="{8C273F0A-AC7C-4C33-B8E8-61A954A3E1BC}" srcId="{545DAE88-205F-48C6-947E-CB1E539BB73C}" destId="{620E8255-A21F-42D6-A368-215B26E31846}" srcOrd="1" destOrd="0" parTransId="{0656D767-D489-4CC0-91C4-036D81B5674B}" sibTransId="{730540C5-9FEF-490C-AFE7-15098F1D329D}"/>
    <dgm:cxn modelId="{4CD5FB9A-0E6F-42C3-AAB5-52C170984720}" type="presOf" srcId="{317010DE-A185-4C96-85D3-8CB3A91A5A3A}" destId="{386735EA-358A-4604-8CDF-A72639E4727F}" srcOrd="0" destOrd="0" presId="urn:microsoft.com/office/officeart/2005/8/layout/vList2"/>
    <dgm:cxn modelId="{F9AA6E0D-BB9C-426C-9A20-920330332B25}" srcId="{545DAE88-205F-48C6-947E-CB1E539BB73C}" destId="{C2BCD321-85FC-4394-9141-641D05208D9D}" srcOrd="5" destOrd="0" parTransId="{D54A79CC-1B10-4FC4-A6AA-9D41801C53D1}" sibTransId="{2E33990F-C3D1-41B5-9355-BB7535955689}"/>
    <dgm:cxn modelId="{EE8D0519-BC9C-485F-B856-714ABB39D79D}" type="presOf" srcId="{C90747B4-EE41-419B-9190-EE7B70029A31}" destId="{648B1818-2286-4201-9582-8A04E8632240}" srcOrd="0" destOrd="0" presId="urn:microsoft.com/office/officeart/2005/8/layout/vList2"/>
    <dgm:cxn modelId="{CCCD1EEC-4EC3-43B0-A2DA-C396C9594C13}" type="presOf" srcId="{C2BCD321-85FC-4394-9141-641D05208D9D}" destId="{81F477A8-082B-46E0-A9CE-573DF472012A}" srcOrd="0" destOrd="6" presId="urn:microsoft.com/office/officeart/2005/8/layout/vList2"/>
    <dgm:cxn modelId="{5409EDBF-0DE5-4F02-BF78-B2FEB98726F0}" type="presOf" srcId="{BE95BEDD-E9B0-49A3-B14C-09313E06F139}" destId="{81F477A8-082B-46E0-A9CE-573DF472012A}" srcOrd="0" destOrd="3" presId="urn:microsoft.com/office/officeart/2005/8/layout/vList2"/>
    <dgm:cxn modelId="{6BFBAE83-D827-4408-8F54-C6A604AB2F08}" srcId="{545DAE88-205F-48C6-947E-CB1E539BB73C}" destId="{69542F0E-E552-40B2-8E7C-0BEB7E7C9672}" srcOrd="4" destOrd="0" parTransId="{87248F9C-9244-4EBC-A687-42F6F518A290}" sibTransId="{BD8D4C61-CF9C-46F9-90BE-E413D97CEF2D}"/>
    <dgm:cxn modelId="{F513AABB-2704-4E37-A456-F16236CF9729}" type="presOf" srcId="{95C3EBFA-E65F-4938-B535-3B78E9A8DA1B}" destId="{81F477A8-082B-46E0-A9CE-573DF472012A}" srcOrd="0" destOrd="1" presId="urn:microsoft.com/office/officeart/2005/8/layout/vList2"/>
    <dgm:cxn modelId="{361C11C3-98FA-46AA-ACBF-F08D29861958}" type="presOf" srcId="{620E8255-A21F-42D6-A368-215B26E31846}" destId="{81F477A8-082B-46E0-A9CE-573DF472012A}" srcOrd="0" destOrd="2" presId="urn:microsoft.com/office/officeart/2005/8/layout/vList2"/>
    <dgm:cxn modelId="{F44A6E55-BCB5-462C-ABEE-97E806E46D29}" srcId="{3375BD63-2342-42EE-8FF5-269DF50B7925}" destId="{A4A00686-9FC5-4927-94CE-6FB219FDAD14}" srcOrd="1" destOrd="0" parTransId="{F497CA98-E42B-4378-B159-EFDB88B27AF6}" sibTransId="{D5CA0FBA-32F2-4D40-8619-D8608C6D8A79}"/>
    <dgm:cxn modelId="{422DE350-9F08-4660-8468-AECD8636B6F6}" type="presOf" srcId="{545DAE88-205F-48C6-947E-CB1E539BB73C}" destId="{81F477A8-082B-46E0-A9CE-573DF472012A}" srcOrd="0" destOrd="0" presId="urn:microsoft.com/office/officeart/2005/8/layout/vList2"/>
    <dgm:cxn modelId="{22B4D3B1-BB1D-480A-A19D-8C95DFADE2A5}" srcId="{545DAE88-205F-48C6-947E-CB1E539BB73C}" destId="{E8DD30F3-8E57-4CF4-8842-9537E1EFB9C3}" srcOrd="6" destOrd="0" parTransId="{0B9CF647-0766-4C17-848D-01D579EC6E54}" sibTransId="{77E108FA-798D-4EED-853C-0898DB890731}"/>
    <dgm:cxn modelId="{762347F3-2138-4741-BFC5-F5B2E94215F1}" type="presOf" srcId="{BB2429BE-2DFF-4FA5-8679-EFAB1C563653}" destId="{81F477A8-082B-46E0-A9CE-573DF472012A}" srcOrd="0" destOrd="4" presId="urn:microsoft.com/office/officeart/2005/8/layout/vList2"/>
    <dgm:cxn modelId="{2ACAC05C-18A7-48EF-B362-10669283E5BB}" type="presParOf" srcId="{247F7247-3D05-428B-A82E-D98CF6F385E8}" destId="{386735EA-358A-4604-8CDF-A72639E4727F}" srcOrd="0" destOrd="0" presId="urn:microsoft.com/office/officeart/2005/8/layout/vList2"/>
    <dgm:cxn modelId="{3AEB909E-773B-4F69-9703-1CBD33AE3A36}" type="presParOf" srcId="{247F7247-3D05-428B-A82E-D98CF6F385E8}" destId="{81F477A8-082B-46E0-A9CE-573DF472012A}" srcOrd="1" destOrd="0" presId="urn:microsoft.com/office/officeart/2005/8/layout/vList2"/>
    <dgm:cxn modelId="{3C831516-B1AF-42A5-BC21-542E4A0A365F}" type="presParOf" srcId="{247F7247-3D05-428B-A82E-D98CF6F385E8}" destId="{FC93958F-C445-4112-92EF-B2BC1F0917A8}" srcOrd="2" destOrd="0" presId="urn:microsoft.com/office/officeart/2005/8/layout/vList2"/>
    <dgm:cxn modelId="{BC5C39F7-DF22-458F-BBD4-C4F046902A94}" type="presParOf" srcId="{247F7247-3D05-428B-A82E-D98CF6F385E8}" destId="{F592D1AF-7A70-42DE-887F-3671ECB626EF}" srcOrd="3" destOrd="0" presId="urn:microsoft.com/office/officeart/2005/8/layout/vList2"/>
    <dgm:cxn modelId="{D0521B9E-7D2D-4496-9ED9-4C8F431A2AEF}" type="presParOf" srcId="{247F7247-3D05-428B-A82E-D98CF6F385E8}" destId="{648B1818-2286-4201-9582-8A04E863224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C4F83B-327A-491D-B345-AE8C22AD7447}" type="doc">
      <dgm:prSet loTypeId="urn:microsoft.com/office/officeart/2005/8/layout/target3" loCatId="relationship" qsTypeId="urn:microsoft.com/office/officeart/2005/8/quickstyle/simple5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291D34B7-F8AA-45B4-82A4-8DE372FE6E54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Под проектным анализом понимается изучение вопроса и проведение соответствующих обоснований целесообразности (или нецелесообразности) и эффективности осуществления одного или нескольких инновационно-инвестиционных проектов.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AF7423-117B-42DF-912C-9DFC840728E6}" type="parTrans" cxnId="{D57BAD93-4322-4033-A1A3-7BEA52221AB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838685-472B-4010-B6CB-A5DAA167CE0D}" type="sibTrans" cxnId="{D57BAD93-4322-4033-A1A3-7BEA52221AB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AFB24-4971-4347-B8F6-399A8C7F762B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Преимущественно в данном разделе рассматриваются основные принципы такого анализа применительно к инвестиционным проектам, реализуемым на предприятии.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7AC370-687E-4CEC-963E-7CE8D2C16350}" type="parTrans" cxnId="{390D4AE0-4856-43C0-A30F-7C4C58E6C03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88B3B1-2886-4723-8E6C-36BFE663384E}" type="sibTrans" cxnId="{390D4AE0-4856-43C0-A30F-7C4C58E6C03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4DF7A9-E4DE-4939-A8F8-7DC2F816B83C}" type="pres">
      <dgm:prSet presAssocID="{50C4F83B-327A-491D-B345-AE8C22AD744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8BBC601-2AEA-4040-8DBC-B65573B7DEBD}" type="pres">
      <dgm:prSet presAssocID="{291D34B7-F8AA-45B4-82A4-8DE372FE6E54}" presName="circle1" presStyleLbl="node1" presStyleIdx="0" presStyleCnt="2"/>
      <dgm:spPr/>
    </dgm:pt>
    <dgm:pt modelId="{2C33BFC5-BE5F-49E0-914F-AF1F4868E3A6}" type="pres">
      <dgm:prSet presAssocID="{291D34B7-F8AA-45B4-82A4-8DE372FE6E54}" presName="space" presStyleCnt="0"/>
      <dgm:spPr/>
    </dgm:pt>
    <dgm:pt modelId="{9919AEB0-C94A-478C-8DDA-1E5CD7B9E34B}" type="pres">
      <dgm:prSet presAssocID="{291D34B7-F8AA-45B4-82A4-8DE372FE6E54}" presName="rect1" presStyleLbl="alignAcc1" presStyleIdx="0" presStyleCnt="2"/>
      <dgm:spPr/>
    </dgm:pt>
    <dgm:pt modelId="{8FFE2826-7B94-4B89-B181-B44FEC884E56}" type="pres">
      <dgm:prSet presAssocID="{BB7AFB24-4971-4347-B8F6-399A8C7F762B}" presName="vertSpace2" presStyleLbl="node1" presStyleIdx="0" presStyleCnt="2"/>
      <dgm:spPr/>
    </dgm:pt>
    <dgm:pt modelId="{08CA6FCB-5A8E-4624-B22A-FD873B4B5761}" type="pres">
      <dgm:prSet presAssocID="{BB7AFB24-4971-4347-B8F6-399A8C7F762B}" presName="circle2" presStyleLbl="node1" presStyleIdx="1" presStyleCnt="2"/>
      <dgm:spPr/>
    </dgm:pt>
    <dgm:pt modelId="{7C499EC2-30DB-473F-AA32-205595BA06DA}" type="pres">
      <dgm:prSet presAssocID="{BB7AFB24-4971-4347-B8F6-399A8C7F762B}" presName="rect2" presStyleLbl="alignAcc1" presStyleIdx="1" presStyleCnt="2"/>
      <dgm:spPr/>
    </dgm:pt>
    <dgm:pt modelId="{1ACCE540-B7F6-4FA0-8523-C129F2935781}" type="pres">
      <dgm:prSet presAssocID="{291D34B7-F8AA-45B4-82A4-8DE372FE6E54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5A8D7CF1-539A-4FC4-AF6B-4293D1EFCF84}" type="pres">
      <dgm:prSet presAssocID="{BB7AFB24-4971-4347-B8F6-399A8C7F762B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3B945BA1-53A9-491D-A94B-45846B3B3040}" type="presOf" srcId="{50C4F83B-327A-491D-B345-AE8C22AD7447}" destId="{474DF7A9-E4DE-4939-A8F8-7DC2F816B83C}" srcOrd="0" destOrd="0" presId="urn:microsoft.com/office/officeart/2005/8/layout/target3"/>
    <dgm:cxn modelId="{D57BAD93-4322-4033-A1A3-7BEA52221AB3}" srcId="{50C4F83B-327A-491D-B345-AE8C22AD7447}" destId="{291D34B7-F8AA-45B4-82A4-8DE372FE6E54}" srcOrd="0" destOrd="0" parTransId="{CBAF7423-117B-42DF-912C-9DFC840728E6}" sibTransId="{41838685-472B-4010-B6CB-A5DAA167CE0D}"/>
    <dgm:cxn modelId="{E3235831-8249-4693-B791-66FA81567210}" type="presOf" srcId="{BB7AFB24-4971-4347-B8F6-399A8C7F762B}" destId="{7C499EC2-30DB-473F-AA32-205595BA06DA}" srcOrd="0" destOrd="0" presId="urn:microsoft.com/office/officeart/2005/8/layout/target3"/>
    <dgm:cxn modelId="{B80AA1A2-8EDE-486E-9F74-AE1CE1548C1B}" type="presOf" srcId="{291D34B7-F8AA-45B4-82A4-8DE372FE6E54}" destId="{9919AEB0-C94A-478C-8DDA-1E5CD7B9E34B}" srcOrd="0" destOrd="0" presId="urn:microsoft.com/office/officeart/2005/8/layout/target3"/>
    <dgm:cxn modelId="{390D4AE0-4856-43C0-A30F-7C4C58E6C039}" srcId="{50C4F83B-327A-491D-B345-AE8C22AD7447}" destId="{BB7AFB24-4971-4347-B8F6-399A8C7F762B}" srcOrd="1" destOrd="0" parTransId="{C47AC370-687E-4CEC-963E-7CE8D2C16350}" sibTransId="{B288B3B1-2886-4723-8E6C-36BFE663384E}"/>
    <dgm:cxn modelId="{6734F181-8143-4A7D-A23B-9EF22EF471CC}" type="presOf" srcId="{291D34B7-F8AA-45B4-82A4-8DE372FE6E54}" destId="{1ACCE540-B7F6-4FA0-8523-C129F2935781}" srcOrd="1" destOrd="0" presId="urn:microsoft.com/office/officeart/2005/8/layout/target3"/>
    <dgm:cxn modelId="{DAD58FFA-AD90-4CE2-9C1F-EC68352CA192}" type="presOf" srcId="{BB7AFB24-4971-4347-B8F6-399A8C7F762B}" destId="{5A8D7CF1-539A-4FC4-AF6B-4293D1EFCF84}" srcOrd="1" destOrd="0" presId="urn:microsoft.com/office/officeart/2005/8/layout/target3"/>
    <dgm:cxn modelId="{293329BB-7053-4FEE-AFED-DBE26E00D196}" type="presParOf" srcId="{474DF7A9-E4DE-4939-A8F8-7DC2F816B83C}" destId="{D8BBC601-2AEA-4040-8DBC-B65573B7DEBD}" srcOrd="0" destOrd="0" presId="urn:microsoft.com/office/officeart/2005/8/layout/target3"/>
    <dgm:cxn modelId="{D41053B0-2DF7-4070-92E3-F2429B695A43}" type="presParOf" srcId="{474DF7A9-E4DE-4939-A8F8-7DC2F816B83C}" destId="{2C33BFC5-BE5F-49E0-914F-AF1F4868E3A6}" srcOrd="1" destOrd="0" presId="urn:microsoft.com/office/officeart/2005/8/layout/target3"/>
    <dgm:cxn modelId="{E9060ECE-6F85-4246-83E7-3A90731ABFFD}" type="presParOf" srcId="{474DF7A9-E4DE-4939-A8F8-7DC2F816B83C}" destId="{9919AEB0-C94A-478C-8DDA-1E5CD7B9E34B}" srcOrd="2" destOrd="0" presId="urn:microsoft.com/office/officeart/2005/8/layout/target3"/>
    <dgm:cxn modelId="{7039FBC9-649E-4597-90A8-725382B0DC54}" type="presParOf" srcId="{474DF7A9-E4DE-4939-A8F8-7DC2F816B83C}" destId="{8FFE2826-7B94-4B89-B181-B44FEC884E56}" srcOrd="3" destOrd="0" presId="urn:microsoft.com/office/officeart/2005/8/layout/target3"/>
    <dgm:cxn modelId="{E7EFABC7-D16D-47C0-A109-41FBF9D62C4D}" type="presParOf" srcId="{474DF7A9-E4DE-4939-A8F8-7DC2F816B83C}" destId="{08CA6FCB-5A8E-4624-B22A-FD873B4B5761}" srcOrd="4" destOrd="0" presId="urn:microsoft.com/office/officeart/2005/8/layout/target3"/>
    <dgm:cxn modelId="{2A4BD9D2-5DE1-401B-BC76-510D02BF43C9}" type="presParOf" srcId="{474DF7A9-E4DE-4939-A8F8-7DC2F816B83C}" destId="{7C499EC2-30DB-473F-AA32-205595BA06DA}" srcOrd="5" destOrd="0" presId="urn:microsoft.com/office/officeart/2005/8/layout/target3"/>
    <dgm:cxn modelId="{6090B5D3-8544-4E51-A864-089B1D5AF2C7}" type="presParOf" srcId="{474DF7A9-E4DE-4939-A8F8-7DC2F816B83C}" destId="{1ACCE540-B7F6-4FA0-8523-C129F2935781}" srcOrd="6" destOrd="0" presId="urn:microsoft.com/office/officeart/2005/8/layout/target3"/>
    <dgm:cxn modelId="{1752A4CB-74BA-42A1-B180-E14A6B72514C}" type="presParOf" srcId="{474DF7A9-E4DE-4939-A8F8-7DC2F816B83C}" destId="{5A8D7CF1-539A-4FC4-AF6B-4293D1EFCF8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38D363-5CA0-4ADC-9BA1-A855CEF325E9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9F284A2E-A591-4886-94DA-AB89F0B3CA58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Краткая характеристика проекта (или его резюме).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3BE553-275B-411B-BF43-0E217C436272}" type="parTrans" cxnId="{84012BBF-D2FB-47F0-B2FD-C4DB5FD5649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829656-9186-408F-B9EA-51834420910D}" type="sibTrans" cxnId="{84012BBF-D2FB-47F0-B2FD-C4DB5FD5649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A84082-7BE6-4214-A593-404551E38EBF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Предпосылки и основная идея проекта.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0E8E24-4F2F-4370-A0E4-8CCCE56FEA4B}" type="parTrans" cxnId="{CB4CA25A-89C8-4162-B84B-1FC1F8DFDD6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C7F330-D2D5-4475-9AE2-BAED17520E51}" type="sibTrans" cxnId="{CB4CA25A-89C8-4162-B84B-1FC1F8DFDD6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A1B7F9-57F0-4D12-9624-AA66B7D7EAB8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рынка и концепция маркетинга.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6B865E-9432-4A78-83FF-74E913D5B05B}" type="parTrans" cxnId="{EE33A893-FC8F-432B-BF09-F35544B6EAE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67FD82-681A-4CED-9E96-DCDCD27D12CD}" type="sibTrans" cxnId="{EE33A893-FC8F-432B-BF09-F35544B6EAE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6BDA09-7B22-4444-94C1-BA78B07554E4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Сырье и поставки.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1F0B71-C87A-4E27-A79E-49F523BE31BD}" type="parTrans" cxnId="{580375B4-3E78-4EE0-8CD1-B5BE6C253D6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489076-227D-4022-940F-35C622EE05EE}" type="sibTrans" cxnId="{580375B4-3E78-4EE0-8CD1-B5BE6C253D6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A57990-E168-4FFB-B355-ED0BCD5E14CC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Месторасположение, строительный участок и окружающая среда.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37035E-4B38-4AA1-A5CA-DB990F66BC6B}" type="parTrans" cxnId="{9CD57C6A-64D4-4165-ADA0-64FA84C76D4C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0A15DA-E09D-41E9-8639-FB21C99A935C}" type="sibTrans" cxnId="{9CD57C6A-64D4-4165-ADA0-64FA84C76D4C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E7DA5F-54AB-479C-8FDF-50A957087A37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Проектирование и технология.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345FEE-3ABC-4645-A4DA-EA09EDE21F6A}" type="parTrans" cxnId="{A31066D2-3A59-4C18-9D0E-DCD80732E41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72270A-C5E9-4034-85E6-0477A129516C}" type="sibTrans" cxnId="{A31066D2-3A59-4C18-9D0E-DCD80732E41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182BC5-959C-4BD1-8190-23517A3E6000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управления.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6E930A-34F4-4A8C-BD19-619837E6E4D8}" type="parTrans" cxnId="{BEB1FC5C-5D37-49EB-B3B2-053E1A72D3F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DBD918-170E-4218-9042-B328F5A1CD84}" type="sibTrans" cxnId="{BEB1FC5C-5D37-49EB-B3B2-053E1A72D3F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D5AB1F-1AA8-4B94-8A48-C47680E5703C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Трудовые ресурсы.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591AD5-1B04-4B78-80AD-79AA344D9E41}" type="parTrans" cxnId="{4ED5AC5B-BC90-47C6-BB9C-4DD6F792CA5F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28FE60-3838-492B-A351-6CD79AC5AC29}" type="sibTrans" cxnId="{4ED5AC5B-BC90-47C6-BB9C-4DD6F792CA5F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D28D0A-53B6-47D7-880C-7F6766ECB072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 реализации проекта.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09ED7A-49C6-415E-8643-A77BF65061EF}" type="parTrans" cxnId="{7A55709B-DB86-4B13-ABE5-F67E8A26519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49CA1F-DAA1-4345-B764-89BEC7C2D0ED}" type="sibTrans" cxnId="{7A55709B-DB86-4B13-ABE5-F67E8A26519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30A56-BB84-4B38-BED2-A2C51F05B910}">
      <dgm:prSet custT="1"/>
      <dgm:spPr/>
      <dgm:t>
        <a:bodyPr/>
        <a:lstStyle/>
        <a:p>
          <a:pPr rtl="0"/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Финансовый план и оценка эффективности инвестиций.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37A870-A496-4B02-AE61-2C411BF2B917}" type="parTrans" cxnId="{16E4A63B-6A2F-45C7-AA1B-8061620C25F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13F262-C31D-4540-B010-BB19C51E4172}" type="sibTrans" cxnId="{16E4A63B-6A2F-45C7-AA1B-8061620C25F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BE2B83-1E9C-4609-AC08-994AFB0936D4}" type="pres">
      <dgm:prSet presAssocID="{7838D363-5CA0-4ADC-9BA1-A855CEF325E9}" presName="diagram" presStyleCnt="0">
        <dgm:presLayoutVars>
          <dgm:dir/>
          <dgm:resizeHandles val="exact"/>
        </dgm:presLayoutVars>
      </dgm:prSet>
      <dgm:spPr/>
    </dgm:pt>
    <dgm:pt modelId="{8C90BFC7-DA8D-407A-8E5E-B4CE77DBDBA6}" type="pres">
      <dgm:prSet presAssocID="{9F284A2E-A591-4886-94DA-AB89F0B3CA58}" presName="node" presStyleLbl="node1" presStyleIdx="0" presStyleCnt="10">
        <dgm:presLayoutVars>
          <dgm:bulletEnabled val="1"/>
        </dgm:presLayoutVars>
      </dgm:prSet>
      <dgm:spPr/>
    </dgm:pt>
    <dgm:pt modelId="{DD9C2E15-71E0-4186-A007-BCDE86C99A1F}" type="pres">
      <dgm:prSet presAssocID="{1C829656-9186-408F-B9EA-51834420910D}" presName="sibTrans" presStyleCnt="0"/>
      <dgm:spPr/>
    </dgm:pt>
    <dgm:pt modelId="{836FD6B7-8078-457B-9C2E-1755974292A6}" type="pres">
      <dgm:prSet presAssocID="{63A84082-7BE6-4214-A593-404551E38EBF}" presName="node" presStyleLbl="node1" presStyleIdx="1" presStyleCnt="10">
        <dgm:presLayoutVars>
          <dgm:bulletEnabled val="1"/>
        </dgm:presLayoutVars>
      </dgm:prSet>
      <dgm:spPr/>
    </dgm:pt>
    <dgm:pt modelId="{900F22F2-8708-47EA-91E9-FB3C580C23CF}" type="pres">
      <dgm:prSet presAssocID="{A3C7F330-D2D5-4475-9AE2-BAED17520E51}" presName="sibTrans" presStyleCnt="0"/>
      <dgm:spPr/>
    </dgm:pt>
    <dgm:pt modelId="{6DA21D84-C1EF-4924-ACB0-9C2515BB8F89}" type="pres">
      <dgm:prSet presAssocID="{E8A1B7F9-57F0-4D12-9624-AA66B7D7EAB8}" presName="node" presStyleLbl="node1" presStyleIdx="2" presStyleCnt="10">
        <dgm:presLayoutVars>
          <dgm:bulletEnabled val="1"/>
        </dgm:presLayoutVars>
      </dgm:prSet>
      <dgm:spPr/>
    </dgm:pt>
    <dgm:pt modelId="{C484DE2C-70E0-4767-BBF3-71721694FA50}" type="pres">
      <dgm:prSet presAssocID="{5267FD82-681A-4CED-9E96-DCDCD27D12CD}" presName="sibTrans" presStyleCnt="0"/>
      <dgm:spPr/>
    </dgm:pt>
    <dgm:pt modelId="{FAEB6374-9D0E-4869-B8EB-48C9A9EF5610}" type="pres">
      <dgm:prSet presAssocID="{DD6BDA09-7B22-4444-94C1-BA78B07554E4}" presName="node" presStyleLbl="node1" presStyleIdx="3" presStyleCnt="10">
        <dgm:presLayoutVars>
          <dgm:bulletEnabled val="1"/>
        </dgm:presLayoutVars>
      </dgm:prSet>
      <dgm:spPr/>
    </dgm:pt>
    <dgm:pt modelId="{D6916C43-EC15-40D6-ACB1-A1EA52A653EC}" type="pres">
      <dgm:prSet presAssocID="{ED489076-227D-4022-940F-35C622EE05EE}" presName="sibTrans" presStyleCnt="0"/>
      <dgm:spPr/>
    </dgm:pt>
    <dgm:pt modelId="{ADAE1D2B-27A1-4309-9503-25C2E64C27BF}" type="pres">
      <dgm:prSet presAssocID="{1EA57990-E168-4FFB-B355-ED0BCD5E14CC}" presName="node" presStyleLbl="node1" presStyleIdx="4" presStyleCnt="10">
        <dgm:presLayoutVars>
          <dgm:bulletEnabled val="1"/>
        </dgm:presLayoutVars>
      </dgm:prSet>
      <dgm:spPr/>
    </dgm:pt>
    <dgm:pt modelId="{99179061-FD78-4C11-81CE-14F2B3995A49}" type="pres">
      <dgm:prSet presAssocID="{0A0A15DA-E09D-41E9-8639-FB21C99A935C}" presName="sibTrans" presStyleCnt="0"/>
      <dgm:spPr/>
    </dgm:pt>
    <dgm:pt modelId="{840DFAEE-1D81-4E2A-B886-A4A74CEFBC43}" type="pres">
      <dgm:prSet presAssocID="{C2E7DA5F-54AB-479C-8FDF-50A957087A37}" presName="node" presStyleLbl="node1" presStyleIdx="5" presStyleCnt="10">
        <dgm:presLayoutVars>
          <dgm:bulletEnabled val="1"/>
        </dgm:presLayoutVars>
      </dgm:prSet>
      <dgm:spPr/>
    </dgm:pt>
    <dgm:pt modelId="{E93A0A70-F709-4C14-B209-5B2EDB6C7121}" type="pres">
      <dgm:prSet presAssocID="{2272270A-C5E9-4034-85E6-0477A129516C}" presName="sibTrans" presStyleCnt="0"/>
      <dgm:spPr/>
    </dgm:pt>
    <dgm:pt modelId="{14306F3F-A30E-4A6F-AE6F-0263FB3D908E}" type="pres">
      <dgm:prSet presAssocID="{F3182BC5-959C-4BD1-8190-23517A3E6000}" presName="node" presStyleLbl="node1" presStyleIdx="6" presStyleCnt="10">
        <dgm:presLayoutVars>
          <dgm:bulletEnabled val="1"/>
        </dgm:presLayoutVars>
      </dgm:prSet>
      <dgm:spPr/>
    </dgm:pt>
    <dgm:pt modelId="{D75A39F6-B7F7-4CB2-8FC2-1FA871B9D5FC}" type="pres">
      <dgm:prSet presAssocID="{D2DBD918-170E-4218-9042-B328F5A1CD84}" presName="sibTrans" presStyleCnt="0"/>
      <dgm:spPr/>
    </dgm:pt>
    <dgm:pt modelId="{17FDF6FA-56D6-4E7E-8B13-1F009A401CA2}" type="pres">
      <dgm:prSet presAssocID="{84D5AB1F-1AA8-4B94-8A48-C47680E5703C}" presName="node" presStyleLbl="node1" presStyleIdx="7" presStyleCnt="10">
        <dgm:presLayoutVars>
          <dgm:bulletEnabled val="1"/>
        </dgm:presLayoutVars>
      </dgm:prSet>
      <dgm:spPr/>
    </dgm:pt>
    <dgm:pt modelId="{7DC8AE26-AB83-4C85-BC40-7505657B2EA5}" type="pres">
      <dgm:prSet presAssocID="{C828FE60-3838-492B-A351-6CD79AC5AC29}" presName="sibTrans" presStyleCnt="0"/>
      <dgm:spPr/>
    </dgm:pt>
    <dgm:pt modelId="{A36680BE-22A7-40C7-B11B-ECC06C3797FC}" type="pres">
      <dgm:prSet presAssocID="{C1D28D0A-53B6-47D7-880C-7F6766ECB072}" presName="node" presStyleLbl="node1" presStyleIdx="8" presStyleCnt="10">
        <dgm:presLayoutVars>
          <dgm:bulletEnabled val="1"/>
        </dgm:presLayoutVars>
      </dgm:prSet>
      <dgm:spPr/>
    </dgm:pt>
    <dgm:pt modelId="{5B0C8787-4782-4E9E-B1FD-80FD56B355B4}" type="pres">
      <dgm:prSet presAssocID="{E249CA1F-DAA1-4345-B764-89BEC7C2D0ED}" presName="sibTrans" presStyleCnt="0"/>
      <dgm:spPr/>
    </dgm:pt>
    <dgm:pt modelId="{11459BE2-56D4-4883-AADC-BA3630896526}" type="pres">
      <dgm:prSet presAssocID="{F4830A56-BB84-4B38-BED2-A2C51F05B910}" presName="node" presStyleLbl="node1" presStyleIdx="9" presStyleCnt="10">
        <dgm:presLayoutVars>
          <dgm:bulletEnabled val="1"/>
        </dgm:presLayoutVars>
      </dgm:prSet>
      <dgm:spPr/>
    </dgm:pt>
  </dgm:ptLst>
  <dgm:cxnLst>
    <dgm:cxn modelId="{3635C8C7-C80C-48C6-811F-32DCE0B90315}" type="presOf" srcId="{F3182BC5-959C-4BD1-8190-23517A3E6000}" destId="{14306F3F-A30E-4A6F-AE6F-0263FB3D908E}" srcOrd="0" destOrd="0" presId="urn:microsoft.com/office/officeart/2005/8/layout/default"/>
    <dgm:cxn modelId="{BEB1FC5C-5D37-49EB-B3B2-053E1A72D3FA}" srcId="{7838D363-5CA0-4ADC-9BA1-A855CEF325E9}" destId="{F3182BC5-959C-4BD1-8190-23517A3E6000}" srcOrd="6" destOrd="0" parTransId="{F86E930A-34F4-4A8C-BD19-619837E6E4D8}" sibTransId="{D2DBD918-170E-4218-9042-B328F5A1CD84}"/>
    <dgm:cxn modelId="{5E01B6B3-8F58-4AAE-8D00-08D5621D7BE0}" type="presOf" srcId="{9F284A2E-A591-4886-94DA-AB89F0B3CA58}" destId="{8C90BFC7-DA8D-407A-8E5E-B4CE77DBDBA6}" srcOrd="0" destOrd="0" presId="urn:microsoft.com/office/officeart/2005/8/layout/default"/>
    <dgm:cxn modelId="{A31066D2-3A59-4C18-9D0E-DCD80732E418}" srcId="{7838D363-5CA0-4ADC-9BA1-A855CEF325E9}" destId="{C2E7DA5F-54AB-479C-8FDF-50A957087A37}" srcOrd="5" destOrd="0" parTransId="{FE345FEE-3ABC-4645-A4DA-EA09EDE21F6A}" sibTransId="{2272270A-C5E9-4034-85E6-0477A129516C}"/>
    <dgm:cxn modelId="{CB4CA25A-89C8-4162-B84B-1FC1F8DFDD6A}" srcId="{7838D363-5CA0-4ADC-9BA1-A855CEF325E9}" destId="{63A84082-7BE6-4214-A593-404551E38EBF}" srcOrd="1" destOrd="0" parTransId="{9A0E8E24-4F2F-4370-A0E4-8CCCE56FEA4B}" sibTransId="{A3C7F330-D2D5-4475-9AE2-BAED17520E51}"/>
    <dgm:cxn modelId="{4ED5AC5B-BC90-47C6-BB9C-4DD6F792CA5F}" srcId="{7838D363-5CA0-4ADC-9BA1-A855CEF325E9}" destId="{84D5AB1F-1AA8-4B94-8A48-C47680E5703C}" srcOrd="7" destOrd="0" parTransId="{0F591AD5-1B04-4B78-80AD-79AA344D9E41}" sibTransId="{C828FE60-3838-492B-A351-6CD79AC5AC29}"/>
    <dgm:cxn modelId="{84012BBF-D2FB-47F0-B2FD-C4DB5FD56491}" srcId="{7838D363-5CA0-4ADC-9BA1-A855CEF325E9}" destId="{9F284A2E-A591-4886-94DA-AB89F0B3CA58}" srcOrd="0" destOrd="0" parTransId="{113BE553-275B-411B-BF43-0E217C436272}" sibTransId="{1C829656-9186-408F-B9EA-51834420910D}"/>
    <dgm:cxn modelId="{BF23F3DC-9DBE-481A-AF0A-31933F4C9A84}" type="presOf" srcId="{84D5AB1F-1AA8-4B94-8A48-C47680E5703C}" destId="{17FDF6FA-56D6-4E7E-8B13-1F009A401CA2}" srcOrd="0" destOrd="0" presId="urn:microsoft.com/office/officeart/2005/8/layout/default"/>
    <dgm:cxn modelId="{BE81CA9B-5CE4-425E-B536-5A216BDD1047}" type="presOf" srcId="{1EA57990-E168-4FFB-B355-ED0BCD5E14CC}" destId="{ADAE1D2B-27A1-4309-9503-25C2E64C27BF}" srcOrd="0" destOrd="0" presId="urn:microsoft.com/office/officeart/2005/8/layout/default"/>
    <dgm:cxn modelId="{8ED764D9-D74F-4731-B29E-CFA7B473B420}" type="presOf" srcId="{63A84082-7BE6-4214-A593-404551E38EBF}" destId="{836FD6B7-8078-457B-9C2E-1755974292A6}" srcOrd="0" destOrd="0" presId="urn:microsoft.com/office/officeart/2005/8/layout/default"/>
    <dgm:cxn modelId="{EE33A893-FC8F-432B-BF09-F35544B6EAE1}" srcId="{7838D363-5CA0-4ADC-9BA1-A855CEF325E9}" destId="{E8A1B7F9-57F0-4D12-9624-AA66B7D7EAB8}" srcOrd="2" destOrd="0" parTransId="{476B865E-9432-4A78-83FF-74E913D5B05B}" sibTransId="{5267FD82-681A-4CED-9E96-DCDCD27D12CD}"/>
    <dgm:cxn modelId="{7D1ED896-47F1-47D8-A73A-A1AB4599E16C}" type="presOf" srcId="{F4830A56-BB84-4B38-BED2-A2C51F05B910}" destId="{11459BE2-56D4-4883-AADC-BA3630896526}" srcOrd="0" destOrd="0" presId="urn:microsoft.com/office/officeart/2005/8/layout/default"/>
    <dgm:cxn modelId="{AEDED037-B338-4306-AB14-ABB60EF6805E}" type="presOf" srcId="{E8A1B7F9-57F0-4D12-9624-AA66B7D7EAB8}" destId="{6DA21D84-C1EF-4924-ACB0-9C2515BB8F89}" srcOrd="0" destOrd="0" presId="urn:microsoft.com/office/officeart/2005/8/layout/default"/>
    <dgm:cxn modelId="{580375B4-3E78-4EE0-8CD1-B5BE6C253D62}" srcId="{7838D363-5CA0-4ADC-9BA1-A855CEF325E9}" destId="{DD6BDA09-7B22-4444-94C1-BA78B07554E4}" srcOrd="3" destOrd="0" parTransId="{9D1F0B71-C87A-4E27-A79E-49F523BE31BD}" sibTransId="{ED489076-227D-4022-940F-35C622EE05EE}"/>
    <dgm:cxn modelId="{2990754C-281D-46C6-BCC0-BA261AB2701E}" type="presOf" srcId="{C2E7DA5F-54AB-479C-8FDF-50A957087A37}" destId="{840DFAEE-1D81-4E2A-B886-A4A74CEFBC43}" srcOrd="0" destOrd="0" presId="urn:microsoft.com/office/officeart/2005/8/layout/default"/>
    <dgm:cxn modelId="{9CD57C6A-64D4-4165-ADA0-64FA84C76D4C}" srcId="{7838D363-5CA0-4ADC-9BA1-A855CEF325E9}" destId="{1EA57990-E168-4FFB-B355-ED0BCD5E14CC}" srcOrd="4" destOrd="0" parTransId="{D537035E-4B38-4AA1-A5CA-DB990F66BC6B}" sibTransId="{0A0A15DA-E09D-41E9-8639-FB21C99A935C}"/>
    <dgm:cxn modelId="{7A55709B-DB86-4B13-ABE5-F67E8A26519D}" srcId="{7838D363-5CA0-4ADC-9BA1-A855CEF325E9}" destId="{C1D28D0A-53B6-47D7-880C-7F6766ECB072}" srcOrd="8" destOrd="0" parTransId="{EE09ED7A-49C6-415E-8643-A77BF65061EF}" sibTransId="{E249CA1F-DAA1-4345-B764-89BEC7C2D0ED}"/>
    <dgm:cxn modelId="{69C66DCF-BA17-49E0-A276-6C944062FD84}" type="presOf" srcId="{DD6BDA09-7B22-4444-94C1-BA78B07554E4}" destId="{FAEB6374-9D0E-4869-B8EB-48C9A9EF5610}" srcOrd="0" destOrd="0" presId="urn:microsoft.com/office/officeart/2005/8/layout/default"/>
    <dgm:cxn modelId="{16E4A63B-6A2F-45C7-AA1B-8061620C25FA}" srcId="{7838D363-5CA0-4ADC-9BA1-A855CEF325E9}" destId="{F4830A56-BB84-4B38-BED2-A2C51F05B910}" srcOrd="9" destOrd="0" parTransId="{9137A870-A496-4B02-AE61-2C411BF2B917}" sibTransId="{1513F262-C31D-4540-B010-BB19C51E4172}"/>
    <dgm:cxn modelId="{666BF3EE-1562-4553-B2E3-E0993598FE43}" type="presOf" srcId="{7838D363-5CA0-4ADC-9BA1-A855CEF325E9}" destId="{E9BE2B83-1E9C-4609-AC08-994AFB0936D4}" srcOrd="0" destOrd="0" presId="urn:microsoft.com/office/officeart/2005/8/layout/default"/>
    <dgm:cxn modelId="{E6259861-4B2A-4144-835F-022191427075}" type="presOf" srcId="{C1D28D0A-53B6-47D7-880C-7F6766ECB072}" destId="{A36680BE-22A7-40C7-B11B-ECC06C3797FC}" srcOrd="0" destOrd="0" presId="urn:microsoft.com/office/officeart/2005/8/layout/default"/>
    <dgm:cxn modelId="{820FF037-0F77-4254-9D99-4A693C869695}" type="presParOf" srcId="{E9BE2B83-1E9C-4609-AC08-994AFB0936D4}" destId="{8C90BFC7-DA8D-407A-8E5E-B4CE77DBDBA6}" srcOrd="0" destOrd="0" presId="urn:microsoft.com/office/officeart/2005/8/layout/default"/>
    <dgm:cxn modelId="{0B10091A-4FF3-46B3-8D8C-D2306531CF0C}" type="presParOf" srcId="{E9BE2B83-1E9C-4609-AC08-994AFB0936D4}" destId="{DD9C2E15-71E0-4186-A007-BCDE86C99A1F}" srcOrd="1" destOrd="0" presId="urn:microsoft.com/office/officeart/2005/8/layout/default"/>
    <dgm:cxn modelId="{43C76D7C-342B-4B72-845B-44F19A2D7419}" type="presParOf" srcId="{E9BE2B83-1E9C-4609-AC08-994AFB0936D4}" destId="{836FD6B7-8078-457B-9C2E-1755974292A6}" srcOrd="2" destOrd="0" presId="urn:microsoft.com/office/officeart/2005/8/layout/default"/>
    <dgm:cxn modelId="{46DB0384-FA18-4C51-AB96-973AA577E948}" type="presParOf" srcId="{E9BE2B83-1E9C-4609-AC08-994AFB0936D4}" destId="{900F22F2-8708-47EA-91E9-FB3C580C23CF}" srcOrd="3" destOrd="0" presId="urn:microsoft.com/office/officeart/2005/8/layout/default"/>
    <dgm:cxn modelId="{3D8D7C1C-59C0-4A8D-9F57-835B4A7C8ED5}" type="presParOf" srcId="{E9BE2B83-1E9C-4609-AC08-994AFB0936D4}" destId="{6DA21D84-C1EF-4924-ACB0-9C2515BB8F89}" srcOrd="4" destOrd="0" presId="urn:microsoft.com/office/officeart/2005/8/layout/default"/>
    <dgm:cxn modelId="{69EA2DC9-5E60-4F6D-AB0B-381D9623CDC4}" type="presParOf" srcId="{E9BE2B83-1E9C-4609-AC08-994AFB0936D4}" destId="{C484DE2C-70E0-4767-BBF3-71721694FA50}" srcOrd="5" destOrd="0" presId="urn:microsoft.com/office/officeart/2005/8/layout/default"/>
    <dgm:cxn modelId="{7178EB03-C67D-498E-910E-5CF84DC9AF2F}" type="presParOf" srcId="{E9BE2B83-1E9C-4609-AC08-994AFB0936D4}" destId="{FAEB6374-9D0E-4869-B8EB-48C9A9EF5610}" srcOrd="6" destOrd="0" presId="urn:microsoft.com/office/officeart/2005/8/layout/default"/>
    <dgm:cxn modelId="{7B032587-8CA4-4BB9-B290-9B9AAA98353D}" type="presParOf" srcId="{E9BE2B83-1E9C-4609-AC08-994AFB0936D4}" destId="{D6916C43-EC15-40D6-ACB1-A1EA52A653EC}" srcOrd="7" destOrd="0" presId="urn:microsoft.com/office/officeart/2005/8/layout/default"/>
    <dgm:cxn modelId="{2F3D47D6-0898-45F7-97EB-F28C688B2CB4}" type="presParOf" srcId="{E9BE2B83-1E9C-4609-AC08-994AFB0936D4}" destId="{ADAE1D2B-27A1-4309-9503-25C2E64C27BF}" srcOrd="8" destOrd="0" presId="urn:microsoft.com/office/officeart/2005/8/layout/default"/>
    <dgm:cxn modelId="{213AD715-60A4-4237-A750-BD42CEEB6A96}" type="presParOf" srcId="{E9BE2B83-1E9C-4609-AC08-994AFB0936D4}" destId="{99179061-FD78-4C11-81CE-14F2B3995A49}" srcOrd="9" destOrd="0" presId="urn:microsoft.com/office/officeart/2005/8/layout/default"/>
    <dgm:cxn modelId="{7FFF6909-2465-47D3-9741-CF831772B686}" type="presParOf" srcId="{E9BE2B83-1E9C-4609-AC08-994AFB0936D4}" destId="{840DFAEE-1D81-4E2A-B886-A4A74CEFBC43}" srcOrd="10" destOrd="0" presId="urn:microsoft.com/office/officeart/2005/8/layout/default"/>
    <dgm:cxn modelId="{C1C44117-188C-46F4-8893-B5487A8762F7}" type="presParOf" srcId="{E9BE2B83-1E9C-4609-AC08-994AFB0936D4}" destId="{E93A0A70-F709-4C14-B209-5B2EDB6C7121}" srcOrd="11" destOrd="0" presId="urn:microsoft.com/office/officeart/2005/8/layout/default"/>
    <dgm:cxn modelId="{721BD510-E599-4972-BC97-C9FF953B42D4}" type="presParOf" srcId="{E9BE2B83-1E9C-4609-AC08-994AFB0936D4}" destId="{14306F3F-A30E-4A6F-AE6F-0263FB3D908E}" srcOrd="12" destOrd="0" presId="urn:microsoft.com/office/officeart/2005/8/layout/default"/>
    <dgm:cxn modelId="{21BA571E-6E41-4DB6-BE64-84660B534B3D}" type="presParOf" srcId="{E9BE2B83-1E9C-4609-AC08-994AFB0936D4}" destId="{D75A39F6-B7F7-4CB2-8FC2-1FA871B9D5FC}" srcOrd="13" destOrd="0" presId="urn:microsoft.com/office/officeart/2005/8/layout/default"/>
    <dgm:cxn modelId="{9333F6CB-E637-453F-B466-AA9776417937}" type="presParOf" srcId="{E9BE2B83-1E9C-4609-AC08-994AFB0936D4}" destId="{17FDF6FA-56D6-4E7E-8B13-1F009A401CA2}" srcOrd="14" destOrd="0" presId="urn:microsoft.com/office/officeart/2005/8/layout/default"/>
    <dgm:cxn modelId="{FAE24732-B598-4ECE-A6B0-E964CF70C954}" type="presParOf" srcId="{E9BE2B83-1E9C-4609-AC08-994AFB0936D4}" destId="{7DC8AE26-AB83-4C85-BC40-7505657B2EA5}" srcOrd="15" destOrd="0" presId="urn:microsoft.com/office/officeart/2005/8/layout/default"/>
    <dgm:cxn modelId="{ADA2E36A-5680-489E-8952-BA653BB5C572}" type="presParOf" srcId="{E9BE2B83-1E9C-4609-AC08-994AFB0936D4}" destId="{A36680BE-22A7-40C7-B11B-ECC06C3797FC}" srcOrd="16" destOrd="0" presId="urn:microsoft.com/office/officeart/2005/8/layout/default"/>
    <dgm:cxn modelId="{66F529CC-8559-49C9-89B8-70AFA0064805}" type="presParOf" srcId="{E9BE2B83-1E9C-4609-AC08-994AFB0936D4}" destId="{5B0C8787-4782-4E9E-B1FD-80FD56B355B4}" srcOrd="17" destOrd="0" presId="urn:microsoft.com/office/officeart/2005/8/layout/default"/>
    <dgm:cxn modelId="{B690CE3A-47A7-478B-8A5B-84B212A632B6}" type="presParOf" srcId="{E9BE2B83-1E9C-4609-AC08-994AFB0936D4}" destId="{11459BE2-56D4-4883-AADC-BA3630896526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CA256-B1D4-4BDB-AD6C-5DC1BFE5DA77}">
      <dsp:nvSpPr>
        <dsp:cNvPr id="0" name=""/>
        <dsp:cNvSpPr/>
      </dsp:nvSpPr>
      <dsp:spPr>
        <a:xfrm rot="16200000">
          <a:off x="-1385365" y="1391329"/>
          <a:ext cx="4875426" cy="209276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374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международной практике план развития организации представляется в виде специальным образом оформленного бизнес-плана, который представляет собой структурированное описание проекта ее развития. 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5965" y="975084"/>
        <a:ext cx="2092766" cy="2925256"/>
      </dsp:txXfrm>
    </dsp:sp>
    <dsp:sp modelId="{6874941D-F0B1-464C-AC71-EDB40C28FBD9}">
      <dsp:nvSpPr>
        <dsp:cNvPr id="0" name=""/>
        <dsp:cNvSpPr/>
      </dsp:nvSpPr>
      <dsp:spPr>
        <a:xfrm rot="16200000">
          <a:off x="864358" y="1391329"/>
          <a:ext cx="4875426" cy="209276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374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общем понимании </a:t>
          </a:r>
          <a:r>
            <a:rPr lang="ru-RU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</a:t>
          </a: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это специальным образом оформленное предложение об изменении деятельности организации, преследующее определенную цель. 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255688" y="975084"/>
        <a:ext cx="2092766" cy="2925256"/>
      </dsp:txXfrm>
    </dsp:sp>
    <dsp:sp modelId="{AE837273-CACD-40B3-95F2-BAA415AAAF63}">
      <dsp:nvSpPr>
        <dsp:cNvPr id="0" name=""/>
        <dsp:cNvSpPr/>
      </dsp:nvSpPr>
      <dsp:spPr>
        <a:xfrm rot="16200000">
          <a:off x="3114082" y="1391329"/>
          <a:ext cx="4875426" cy="209276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374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Если проект связан с привлечением инвестиций и использованием инноваций, то он носит название </a:t>
          </a:r>
          <a:r>
            <a:rPr lang="ru-RU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«инновационно-инвестиционный проект».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505412" y="975084"/>
        <a:ext cx="2092766" cy="2925256"/>
      </dsp:txXfrm>
    </dsp:sp>
    <dsp:sp modelId="{F1305839-BD56-4E97-BDFF-A7FC6654033E}">
      <dsp:nvSpPr>
        <dsp:cNvPr id="0" name=""/>
        <dsp:cNvSpPr/>
      </dsp:nvSpPr>
      <dsp:spPr>
        <a:xfrm rot="16200000">
          <a:off x="5363806" y="1391329"/>
          <a:ext cx="4875426" cy="209276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374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Проекты, которые генерируют новые изделия или технологии и предполагают вложения в нематериальные активы, классифицируются как </a:t>
          </a:r>
          <a:r>
            <a:rPr lang="ru-RU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инновационные</a:t>
          </a: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6755136" y="975084"/>
        <a:ext cx="2092766" cy="2925256"/>
      </dsp:txXfrm>
    </dsp:sp>
    <dsp:sp modelId="{9796DC05-C5CF-40DE-86C3-113289B923C4}">
      <dsp:nvSpPr>
        <dsp:cNvPr id="0" name=""/>
        <dsp:cNvSpPr/>
      </dsp:nvSpPr>
      <dsp:spPr>
        <a:xfrm rot="16200000">
          <a:off x="7613530" y="1391329"/>
          <a:ext cx="4875426" cy="2092766"/>
        </a:xfrm>
        <a:prstGeom prst="flowChartManualOperati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374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Значительное количество инвестиционных проектов содержат инновационную составляющую, поэтому разделение проектов на инвестиционные и инновационные является </a:t>
          </a:r>
          <a:r>
            <a:rPr lang="ru-RU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условным</a:t>
          </a: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9004860" y="975084"/>
        <a:ext cx="2092766" cy="2925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48749-3F3B-4A0D-A10B-D5D262F1F703}">
      <dsp:nvSpPr>
        <dsp:cNvPr id="0" name=""/>
        <dsp:cNvSpPr/>
      </dsp:nvSpPr>
      <dsp:spPr>
        <a:xfrm>
          <a:off x="3130" y="611429"/>
          <a:ext cx="4837278" cy="1934911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Тактические проекты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0586" y="611429"/>
        <a:ext cx="2902367" cy="1934911"/>
      </dsp:txXfrm>
    </dsp:sp>
    <dsp:sp modelId="{56B37866-AB2D-429F-9448-A5680DBD8FFF}">
      <dsp:nvSpPr>
        <dsp:cNvPr id="0" name=""/>
        <dsp:cNvSpPr/>
      </dsp:nvSpPr>
      <dsp:spPr>
        <a:xfrm>
          <a:off x="4211562" y="775897"/>
          <a:ext cx="4014941" cy="1605976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обычно связаны с изменением объемов выпускаемой продукции, повышением качества продукции, модернизацией оборудования.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14550" y="775897"/>
        <a:ext cx="2408965" cy="1605976"/>
      </dsp:txXfrm>
    </dsp:sp>
    <dsp:sp modelId="{00A4171D-5285-4923-AF29-72E172CD535C}">
      <dsp:nvSpPr>
        <dsp:cNvPr id="0" name=""/>
        <dsp:cNvSpPr/>
      </dsp:nvSpPr>
      <dsp:spPr>
        <a:xfrm>
          <a:off x="3130" y="2817228"/>
          <a:ext cx="4837278" cy="1934911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 числу стратегических обычно относятся: </a:t>
          </a:r>
          <a:endParaRPr lang="ru-RU" sz="3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0586" y="2817228"/>
        <a:ext cx="2902367" cy="1934911"/>
      </dsp:txXfrm>
    </dsp:sp>
    <dsp:sp modelId="{04B674E2-A367-425B-865E-A0BF4240FC72}">
      <dsp:nvSpPr>
        <dsp:cNvPr id="0" name=""/>
        <dsp:cNvSpPr/>
      </dsp:nvSpPr>
      <dsp:spPr>
        <a:xfrm>
          <a:off x="4211562" y="2981696"/>
          <a:ext cx="4014941" cy="1605976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проекты, предусматривающие изменение формы собственности (создание арендного предприятия, акционерного общества, частного предприятия, совместного предприятия и т.д.)</a:t>
          </a: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14550" y="2981696"/>
        <a:ext cx="2408965" cy="1605976"/>
      </dsp:txXfrm>
    </dsp:sp>
    <dsp:sp modelId="{42059119-A968-4A6A-95E2-03B44ABD4446}">
      <dsp:nvSpPr>
        <dsp:cNvPr id="0" name=""/>
        <dsp:cNvSpPr/>
      </dsp:nvSpPr>
      <dsp:spPr>
        <a:xfrm>
          <a:off x="7664412" y="2981696"/>
          <a:ext cx="4014941" cy="1605976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кардинальное изменение характера производства (выпуск новой продукции, переход к полностью автоматизированному производству, и т.п.).</a:t>
          </a: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67400" y="2981696"/>
        <a:ext cx="2408965" cy="1605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CAA81-C406-46A4-92E5-8BAF088E853C}">
      <dsp:nvSpPr>
        <dsp:cNvPr id="0" name=""/>
        <dsp:cNvSpPr/>
      </dsp:nvSpPr>
      <dsp:spPr>
        <a:xfrm>
          <a:off x="53" y="3962"/>
          <a:ext cx="10904454" cy="1191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типы </a:t>
          </a:r>
          <a:r>
            <a:rPr lang="ru-RU" sz="36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инновационно</a:t>
          </a:r>
          <a:r>
            <a:rPr lang="ru-RU" sz="3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-инвестиционных проектов</a:t>
          </a:r>
          <a:endParaRPr lang="ru-RU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47" y="38856"/>
        <a:ext cx="10834666" cy="1121579"/>
      </dsp:txXfrm>
    </dsp:sp>
    <dsp:sp modelId="{D0301126-3EE2-446C-A71D-225B8AE812D9}">
      <dsp:nvSpPr>
        <dsp:cNvPr id="0" name=""/>
        <dsp:cNvSpPr/>
      </dsp:nvSpPr>
      <dsp:spPr>
        <a:xfrm>
          <a:off x="53" y="1639606"/>
          <a:ext cx="1698513" cy="4388741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Замена устаревшего оборудования, как естественный процесс продолжения существующего бизнеса в неизменных масштабах.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801" y="1689354"/>
        <a:ext cx="1599017" cy="4289245"/>
      </dsp:txXfrm>
    </dsp:sp>
    <dsp:sp modelId="{6C166BC3-72EE-415C-A05F-0679DC6D31A4}">
      <dsp:nvSpPr>
        <dsp:cNvPr id="0" name=""/>
        <dsp:cNvSpPr/>
      </dsp:nvSpPr>
      <dsp:spPr>
        <a:xfrm>
          <a:off x="1841241" y="1639606"/>
          <a:ext cx="1698513" cy="4388741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Замена оборудования с целью снижения текущих про- изводственных затрат.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90989" y="1689354"/>
        <a:ext cx="1599017" cy="4289245"/>
      </dsp:txXfrm>
    </dsp:sp>
    <dsp:sp modelId="{BA40248F-B00D-4CE6-84BD-536E1A4CB0FD}">
      <dsp:nvSpPr>
        <dsp:cNvPr id="0" name=""/>
        <dsp:cNvSpPr/>
      </dsp:nvSpPr>
      <dsp:spPr>
        <a:xfrm>
          <a:off x="3682429" y="1639606"/>
          <a:ext cx="1698513" cy="4388741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Увеличение выпуска продукции и (или) расширение рынка услуг.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2177" y="1689354"/>
        <a:ext cx="1599017" cy="4289245"/>
      </dsp:txXfrm>
    </dsp:sp>
    <dsp:sp modelId="{4876D3E0-6339-43B9-994D-E5CDD69ED6D9}">
      <dsp:nvSpPr>
        <dsp:cNvPr id="0" name=""/>
        <dsp:cNvSpPr/>
      </dsp:nvSpPr>
      <dsp:spPr>
        <a:xfrm>
          <a:off x="5523618" y="1639606"/>
          <a:ext cx="1698513" cy="4388741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Расширение предприятия с целью выпуска новых про- дуктов.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73366" y="1689354"/>
        <a:ext cx="1599017" cy="4289245"/>
      </dsp:txXfrm>
    </dsp:sp>
    <dsp:sp modelId="{70F7A8F2-32D9-41D8-902B-768407CE31AB}">
      <dsp:nvSpPr>
        <dsp:cNvPr id="0" name=""/>
        <dsp:cNvSpPr/>
      </dsp:nvSpPr>
      <dsp:spPr>
        <a:xfrm>
          <a:off x="7364806" y="1639606"/>
          <a:ext cx="1698513" cy="4388741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Проекты, имеющие экологическую нагрузку.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14554" y="1689354"/>
        <a:ext cx="1599017" cy="4289245"/>
      </dsp:txXfrm>
    </dsp:sp>
    <dsp:sp modelId="{58C97C51-87BF-45E0-B0F0-EC95EDE753C4}">
      <dsp:nvSpPr>
        <dsp:cNvPr id="0" name=""/>
        <dsp:cNvSpPr/>
      </dsp:nvSpPr>
      <dsp:spPr>
        <a:xfrm>
          <a:off x="9205994" y="1639606"/>
          <a:ext cx="1698513" cy="4388741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Другие типы проектов, значимость которых в смысле ответственности за принятие решений менее важна.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55742" y="1689354"/>
        <a:ext cx="1599017" cy="42892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988E7-8A77-4E56-8900-52EE77922687}">
      <dsp:nvSpPr>
        <dsp:cNvPr id="0" name=""/>
        <dsp:cNvSpPr/>
      </dsp:nvSpPr>
      <dsp:spPr>
        <a:xfrm>
          <a:off x="0" y="51959"/>
          <a:ext cx="11150221" cy="4680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Формулировка проекта (иногда используется термин «идентификация»). 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846" y="74805"/>
        <a:ext cx="11104529" cy="422308"/>
      </dsp:txXfrm>
    </dsp:sp>
    <dsp:sp modelId="{8E62A5A3-45DB-4883-A6FF-D3C09BE81DFA}">
      <dsp:nvSpPr>
        <dsp:cNvPr id="0" name=""/>
        <dsp:cNvSpPr/>
      </dsp:nvSpPr>
      <dsp:spPr>
        <a:xfrm>
          <a:off x="0" y="519959"/>
          <a:ext cx="11150221" cy="465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020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На данном этапе руководство организации анализирует текущее состояние предприятия и определяет приоритетные направления его дальнейшего развития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519959"/>
        <a:ext cx="11150221" cy="465750"/>
      </dsp:txXfrm>
    </dsp:sp>
    <dsp:sp modelId="{A3016C6F-1891-40FC-8DD6-88131A56042B}">
      <dsp:nvSpPr>
        <dsp:cNvPr id="0" name=""/>
        <dsp:cNvSpPr/>
      </dsp:nvSpPr>
      <dsp:spPr>
        <a:xfrm>
          <a:off x="0" y="985709"/>
          <a:ext cx="11150221" cy="4680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(подготовка) проекта. 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846" y="1008555"/>
        <a:ext cx="11104529" cy="422308"/>
      </dsp:txXfrm>
    </dsp:sp>
    <dsp:sp modelId="{5F2A6E83-9BE9-4AFE-9BB7-2DD9EFF43DB1}">
      <dsp:nvSpPr>
        <dsp:cNvPr id="0" name=""/>
        <dsp:cNvSpPr/>
      </dsp:nvSpPr>
      <dsp:spPr>
        <a:xfrm>
          <a:off x="0" y="1453709"/>
          <a:ext cx="11150221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020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начальной проверки бизнес-идеи проекта, следует развивать ее до принятия окончательного решения.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453709"/>
        <a:ext cx="11150221" cy="414000"/>
      </dsp:txXfrm>
    </dsp:sp>
    <dsp:sp modelId="{8AA506E9-3E58-4CC4-9281-E74B5E60C49E}">
      <dsp:nvSpPr>
        <dsp:cNvPr id="0" name=""/>
        <dsp:cNvSpPr/>
      </dsp:nvSpPr>
      <dsp:spPr>
        <a:xfrm>
          <a:off x="0" y="1867709"/>
          <a:ext cx="11150221" cy="4680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Экспертиза проекта. 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846" y="1890555"/>
        <a:ext cx="11104529" cy="422308"/>
      </dsp:txXfrm>
    </dsp:sp>
    <dsp:sp modelId="{9F80CD80-A3EF-4ED4-A60F-565281DA3D1D}">
      <dsp:nvSpPr>
        <dsp:cNvPr id="0" name=""/>
        <dsp:cNvSpPr/>
      </dsp:nvSpPr>
      <dsp:spPr>
        <a:xfrm>
          <a:off x="0" y="2335709"/>
          <a:ext cx="11150221" cy="465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020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 началом осуществления проекта его квалифицированная экспертиза является весьма желательным этапом жизненного цикла проекта.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335709"/>
        <a:ext cx="11150221" cy="465750"/>
      </dsp:txXfrm>
    </dsp:sp>
    <dsp:sp modelId="{C244922D-9E30-4389-99CE-79778D94052B}">
      <dsp:nvSpPr>
        <dsp:cNvPr id="0" name=""/>
        <dsp:cNvSpPr/>
      </dsp:nvSpPr>
      <dsp:spPr>
        <a:xfrm>
          <a:off x="0" y="2801459"/>
          <a:ext cx="11150221" cy="4680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Осуществление проекта. 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846" y="2824305"/>
        <a:ext cx="11104529" cy="422308"/>
      </dsp:txXfrm>
    </dsp:sp>
    <dsp:sp modelId="{40562289-0DBB-43A4-BD62-47D629934907}">
      <dsp:nvSpPr>
        <dsp:cNvPr id="0" name=""/>
        <dsp:cNvSpPr/>
      </dsp:nvSpPr>
      <dsp:spPr>
        <a:xfrm>
          <a:off x="0" y="3269459"/>
          <a:ext cx="11150221" cy="465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020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Стадия осуществления охватывает реальное развитие бизнес идеи до того момента, когда проект полностью входит в эксплуатацию.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269459"/>
        <a:ext cx="11150221" cy="465750"/>
      </dsp:txXfrm>
    </dsp:sp>
    <dsp:sp modelId="{B007CFF5-3432-416A-B96C-0A271C591EFC}">
      <dsp:nvSpPr>
        <dsp:cNvPr id="0" name=""/>
        <dsp:cNvSpPr/>
      </dsp:nvSpPr>
      <dsp:spPr>
        <a:xfrm>
          <a:off x="0" y="3735209"/>
          <a:ext cx="11150221" cy="4680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результатов. 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846" y="3758055"/>
        <a:ext cx="11104529" cy="422308"/>
      </dsp:txXfrm>
    </dsp:sp>
    <dsp:sp modelId="{AF3573FD-269D-4F03-8EBF-69C176CD9E96}">
      <dsp:nvSpPr>
        <dsp:cNvPr id="0" name=""/>
        <dsp:cNvSpPr/>
      </dsp:nvSpPr>
      <dsp:spPr>
        <a:xfrm>
          <a:off x="0" y="4203209"/>
          <a:ext cx="11150221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020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результатов производится как по завершению проекта в целом, так и в процессе его выполнения.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203209"/>
        <a:ext cx="11150221" cy="414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735EA-358A-4604-8CDF-A72639E4727F}">
      <dsp:nvSpPr>
        <dsp:cNvPr id="0" name=""/>
        <dsp:cNvSpPr/>
      </dsp:nvSpPr>
      <dsp:spPr>
        <a:xfrm>
          <a:off x="0" y="10048"/>
          <a:ext cx="11436824" cy="44794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Прединвестиционная стадия.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67" y="31915"/>
        <a:ext cx="11393090" cy="404212"/>
      </dsp:txXfrm>
    </dsp:sp>
    <dsp:sp modelId="{81F477A8-082B-46E0-A9CE-573DF472012A}">
      <dsp:nvSpPr>
        <dsp:cNvPr id="0" name=""/>
        <dsp:cNvSpPr/>
      </dsp:nvSpPr>
      <dsp:spPr>
        <a:xfrm>
          <a:off x="0" y="457994"/>
          <a:ext cx="11436824" cy="2835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119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этой стадии разрабатываются варианты альтернативных инвестиционных решений, проводится их оценка и принимается к реализации конкретный их вариант (принятие решения о выполнении проекта, разработка необходимой документации и организация финансирования проекта). В практике проектного финансирования целесообразно выделять этап организации финансирования. 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задачи, решаемые на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прединвестиционной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стадии, состоят в следующем: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22300" rtl="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заявки проекта (проектная бизнес-идея);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22300" rtl="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исследование инвестиционных возможностей;</a:t>
          </a: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22300" rtl="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предварительное технико-экономическое обоснование;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22300" rtl="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и оценка инвестиционного проекта;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22300" rtl="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бизнес-плана проекта (включая проектно- сметную документацию и пр., распределение рисков, модели финансирования и мониторинга);</a:t>
          </a: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22300" rtl="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варианты капитализации проекта;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22300" rtl="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решение об организации финансирования.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57994"/>
        <a:ext cx="11436824" cy="2835467"/>
      </dsp:txXfrm>
    </dsp:sp>
    <dsp:sp modelId="{FC93958F-C445-4112-92EF-B2BC1F0917A8}">
      <dsp:nvSpPr>
        <dsp:cNvPr id="0" name=""/>
        <dsp:cNvSpPr/>
      </dsp:nvSpPr>
      <dsp:spPr>
        <a:xfrm>
          <a:off x="0" y="3293462"/>
          <a:ext cx="11436824" cy="842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Инвестиционная стадия, в процессе которой осуществляется непосредственная реализация принятого инвестиционного решения.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3334585"/>
        <a:ext cx="11354578" cy="760154"/>
      </dsp:txXfrm>
    </dsp:sp>
    <dsp:sp modelId="{648B1818-2286-4201-9582-8A04E8632240}">
      <dsp:nvSpPr>
        <dsp:cNvPr id="0" name=""/>
        <dsp:cNvSpPr/>
      </dsp:nvSpPr>
      <dsp:spPr>
        <a:xfrm>
          <a:off x="0" y="4265462"/>
          <a:ext cx="11436824" cy="842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Постинвестиционная стадия, в процессе которой обеспечивается контроль над достижениями предусмотренных параметров инвестиционных решений в процессе эксплуатации объекта инвестирования.</a:t>
          </a:r>
          <a:endParaRPr lang="ru-RU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4306585"/>
        <a:ext cx="11354578" cy="7601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BC601-2AEA-4040-8DBC-B65573B7DEBD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919AEB0-C94A-478C-8DDA-1E5CD7B9E34B}">
      <dsp:nvSpPr>
        <dsp:cNvPr id="0" name=""/>
        <dsp:cNvSpPr/>
      </dsp:nvSpPr>
      <dsp:spPr>
        <a:xfrm>
          <a:off x="2175669" y="0"/>
          <a:ext cx="8832387" cy="435133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 проектным анализом понимается изучение вопроса и проведение соответствующих обоснований целесообразности (или нецелесообразности) и эффективности осуществления одного или нескольких инновационно-инвестиционных проектов. </a:t>
          </a:r>
          <a:endParaRPr lang="ru-RU" sz="2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5669" y="0"/>
        <a:ext cx="8832387" cy="2066885"/>
      </dsp:txXfrm>
    </dsp:sp>
    <dsp:sp modelId="{08CA6FCB-5A8E-4624-B22A-FD873B4B5761}">
      <dsp:nvSpPr>
        <dsp:cNvPr id="0" name=""/>
        <dsp:cNvSpPr/>
      </dsp:nvSpPr>
      <dsp:spPr>
        <a:xfrm>
          <a:off x="1142226" y="2066885"/>
          <a:ext cx="2066885" cy="206688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C499EC2-30DB-473F-AA32-205595BA06DA}">
      <dsp:nvSpPr>
        <dsp:cNvPr id="0" name=""/>
        <dsp:cNvSpPr/>
      </dsp:nvSpPr>
      <dsp:spPr>
        <a:xfrm>
          <a:off x="2175669" y="2066885"/>
          <a:ext cx="8832387" cy="206688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Преимущественно в данном разделе рассматриваются основные принципы такого анализа применительно к инвестиционным проектам, реализуемым на предприятии.</a:t>
          </a:r>
          <a:endParaRPr lang="ru-RU" sz="2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5669" y="2066885"/>
        <a:ext cx="8832387" cy="20668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90BFC7-DA8D-407A-8E5E-B4CE77DBDBA6}">
      <dsp:nvSpPr>
        <dsp:cNvPr id="0" name=""/>
        <dsp:cNvSpPr/>
      </dsp:nvSpPr>
      <dsp:spPr>
        <a:xfrm>
          <a:off x="651792" y="2168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Краткая характеристика проекта (или его резюме).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1792" y="2168"/>
        <a:ext cx="2285418" cy="1371251"/>
      </dsp:txXfrm>
    </dsp:sp>
    <dsp:sp modelId="{836FD6B7-8078-457B-9C2E-1755974292A6}">
      <dsp:nvSpPr>
        <dsp:cNvPr id="0" name=""/>
        <dsp:cNvSpPr/>
      </dsp:nvSpPr>
      <dsp:spPr>
        <a:xfrm>
          <a:off x="3165753" y="2168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Предпосылки и основная идея проекта.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65753" y="2168"/>
        <a:ext cx="2285418" cy="1371251"/>
      </dsp:txXfrm>
    </dsp:sp>
    <dsp:sp modelId="{6DA21D84-C1EF-4924-ACB0-9C2515BB8F89}">
      <dsp:nvSpPr>
        <dsp:cNvPr id="0" name=""/>
        <dsp:cNvSpPr/>
      </dsp:nvSpPr>
      <dsp:spPr>
        <a:xfrm>
          <a:off x="5679714" y="2168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рынка и концепция маркетинга.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79714" y="2168"/>
        <a:ext cx="2285418" cy="1371251"/>
      </dsp:txXfrm>
    </dsp:sp>
    <dsp:sp modelId="{FAEB6374-9D0E-4869-B8EB-48C9A9EF5610}">
      <dsp:nvSpPr>
        <dsp:cNvPr id="0" name=""/>
        <dsp:cNvSpPr/>
      </dsp:nvSpPr>
      <dsp:spPr>
        <a:xfrm>
          <a:off x="8193675" y="2168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Сырье и поставки.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93675" y="2168"/>
        <a:ext cx="2285418" cy="1371251"/>
      </dsp:txXfrm>
    </dsp:sp>
    <dsp:sp modelId="{ADAE1D2B-27A1-4309-9503-25C2E64C27BF}">
      <dsp:nvSpPr>
        <dsp:cNvPr id="0" name=""/>
        <dsp:cNvSpPr/>
      </dsp:nvSpPr>
      <dsp:spPr>
        <a:xfrm>
          <a:off x="651792" y="1601961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Месторасположение, строительный участок и окружающая среда.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1792" y="1601961"/>
        <a:ext cx="2285418" cy="1371251"/>
      </dsp:txXfrm>
    </dsp:sp>
    <dsp:sp modelId="{840DFAEE-1D81-4E2A-B886-A4A74CEFBC43}">
      <dsp:nvSpPr>
        <dsp:cNvPr id="0" name=""/>
        <dsp:cNvSpPr/>
      </dsp:nvSpPr>
      <dsp:spPr>
        <a:xfrm>
          <a:off x="3165753" y="1601961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Проектирование и технология.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65753" y="1601961"/>
        <a:ext cx="2285418" cy="1371251"/>
      </dsp:txXfrm>
    </dsp:sp>
    <dsp:sp modelId="{14306F3F-A30E-4A6F-AE6F-0263FB3D908E}">
      <dsp:nvSpPr>
        <dsp:cNvPr id="0" name=""/>
        <dsp:cNvSpPr/>
      </dsp:nvSpPr>
      <dsp:spPr>
        <a:xfrm>
          <a:off x="5679714" y="1601961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управления.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79714" y="1601961"/>
        <a:ext cx="2285418" cy="1371251"/>
      </dsp:txXfrm>
    </dsp:sp>
    <dsp:sp modelId="{17FDF6FA-56D6-4E7E-8B13-1F009A401CA2}">
      <dsp:nvSpPr>
        <dsp:cNvPr id="0" name=""/>
        <dsp:cNvSpPr/>
      </dsp:nvSpPr>
      <dsp:spPr>
        <a:xfrm>
          <a:off x="8193675" y="1601961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Трудовые ресурсы.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93675" y="1601961"/>
        <a:ext cx="2285418" cy="1371251"/>
      </dsp:txXfrm>
    </dsp:sp>
    <dsp:sp modelId="{A36680BE-22A7-40C7-B11B-ECC06C3797FC}">
      <dsp:nvSpPr>
        <dsp:cNvPr id="0" name=""/>
        <dsp:cNvSpPr/>
      </dsp:nvSpPr>
      <dsp:spPr>
        <a:xfrm>
          <a:off x="3165753" y="3201755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 реализации проекта.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65753" y="3201755"/>
        <a:ext cx="2285418" cy="1371251"/>
      </dsp:txXfrm>
    </dsp:sp>
    <dsp:sp modelId="{11459BE2-56D4-4883-AADC-BA3630896526}">
      <dsp:nvSpPr>
        <dsp:cNvPr id="0" name=""/>
        <dsp:cNvSpPr/>
      </dsp:nvSpPr>
      <dsp:spPr>
        <a:xfrm>
          <a:off x="5679714" y="3201755"/>
          <a:ext cx="2285418" cy="13712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Финансовый план и оценка эффективности инвестиций.</a:t>
          </a: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79714" y="3201755"/>
        <a:ext cx="2285418" cy="1371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19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37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21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38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8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71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29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57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10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1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46443-27A7-4F9E-B4B6-BB444BF6CE65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AFCEC-C422-4794-994E-109EA402C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36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126" y="3643074"/>
            <a:ext cx="9144000" cy="138365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Виды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-инвестиционных	проектов, последовательность их разработки и анализа. Характеристика разделов проектного анализа.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708" y="1479983"/>
            <a:ext cx="2009063" cy="2163091"/>
          </a:xfrm>
          <a:prstGeom prst="rect">
            <a:avLst/>
          </a:prstGeom>
        </p:spPr>
      </p:pic>
      <p:sp>
        <p:nvSpPr>
          <p:cNvPr id="7" name="Text 0"/>
          <p:cNvSpPr/>
          <p:nvPr/>
        </p:nvSpPr>
        <p:spPr>
          <a:xfrm>
            <a:off x="2053277" y="277280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Казахский Национальный Университет имени аль-Фараби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/>
          <p:nvPr/>
        </p:nvSpPr>
        <p:spPr>
          <a:xfrm>
            <a:off x="2042891" y="608512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Высшая школа Экономики и Бизнеса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2"/>
          <p:cNvSpPr/>
          <p:nvPr/>
        </p:nvSpPr>
        <p:spPr>
          <a:xfrm>
            <a:off x="2042891" y="924504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Кафедра Финансы и учет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8"/>
          <p:cNvSpPr/>
          <p:nvPr/>
        </p:nvSpPr>
        <p:spPr>
          <a:xfrm>
            <a:off x="6120430" y="5751260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Дисциплина</a:t>
            </a:r>
            <a:r>
              <a:rPr lang="en-US" sz="1550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: «Финансово-экономическое обоснование проектов»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9"/>
          <p:cNvSpPr/>
          <p:nvPr/>
        </p:nvSpPr>
        <p:spPr>
          <a:xfrm>
            <a:off x="6120430" y="6155010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Преподаватель</a:t>
            </a:r>
            <a:r>
              <a:rPr lang="en-US" sz="1550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: к.э.н., и.о. доцента Алиева Баглан Муратовна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943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4056"/>
            <a:ext cx="12192000" cy="781287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04275" y="1238859"/>
            <a:ext cx="11183449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-инвестиционные проекты можно классифицировать по типу инноваций: технологические, продуктовые, процессные и организационные.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масштаба и сложности, проекты делятся на крупные, средние и малые.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степени новизны выделяют радикальные инновации, которые предлагают кардинально новые решения, и проекты, направленные на улучшение существующих продуктов или процессов.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разработки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-инвестиционного проекта начинается с формирования идеи и концепции.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предварительной оценки проводится анализ перспектив проекта, оценка рисков и первичное финансовое моделирование.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Технико-экономическое обоснование (ТЭО) играет ключевую роль в определении финансовой целесообразности и экономической эффективности проекта.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ТЭО рассчитываются основные показатели, такие как чистая приведенная стоимость (NPV), внутренняя норма доходности (IRR) и срок окупаемости.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инвестиций предполагает работу с внешними источниками финансирования, такими как частные инвесторы, банки или государственные программы.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 требует постоянного контроля за выполнением работ, ресурсами и соблюдением сроков.</a:t>
            </a:r>
          </a:p>
        </p:txBody>
      </p:sp>
    </p:spTree>
    <p:extLst>
      <p:ext uri="{BB962C8B-B14F-4D97-AF65-F5344CB8AC3E}">
        <p14:creationId xmlns:p14="http://schemas.microsoft.com/office/powerpoint/2010/main" val="3372086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89709"/>
            <a:ext cx="121920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225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5000"/>
            <a:ext cx="12192000" cy="99965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-инвестиционных проектов, последовательность их разработки и анализа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347601"/>
              </p:ext>
            </p:extLst>
          </p:nvPr>
        </p:nvGraphicFramePr>
        <p:xfrm>
          <a:off x="544204" y="1484430"/>
          <a:ext cx="11103591" cy="487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674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71304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принято подразделять на тактические и стратегические.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624925"/>
              </p:ext>
            </p:extLst>
          </p:nvPr>
        </p:nvGraphicFramePr>
        <p:xfrm>
          <a:off x="272956" y="1282890"/>
          <a:ext cx="11682484" cy="5363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456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144730"/>
              </p:ext>
            </p:extLst>
          </p:nvPr>
        </p:nvGraphicFramePr>
        <p:xfrm>
          <a:off x="696036" y="450375"/>
          <a:ext cx="10904561" cy="6032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41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615" y="365125"/>
            <a:ext cx="11150221" cy="132556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процедура упорядочения инвестиционной деятельности предприятия по отношению к конкретному проекту формализуется в виде так называемого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проектного цикла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имеет следующие этапы.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959857"/>
              </p:ext>
            </p:extLst>
          </p:nvPr>
        </p:nvGraphicFramePr>
        <p:xfrm>
          <a:off x="518615" y="1690688"/>
          <a:ext cx="11150221" cy="4669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499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5001"/>
            <a:ext cx="12192000" cy="93141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отдельным стадиям жизненного цикла (проектного цикла) проект можно разбить на 3 стадии.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936372"/>
              </p:ext>
            </p:extLst>
          </p:nvPr>
        </p:nvGraphicFramePr>
        <p:xfrm>
          <a:off x="382137" y="1446662"/>
          <a:ext cx="11436824" cy="511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898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4057"/>
            <a:ext cx="12192000" cy="80858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разделов проектного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487283"/>
              </p:ext>
            </p:extLst>
          </p:nvPr>
        </p:nvGraphicFramePr>
        <p:xfrm>
          <a:off x="591971" y="1716442"/>
          <a:ext cx="1100805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6286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999"/>
            <a:ext cx="12192000" cy="1325563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пpoцecce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проектного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aнaлизa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пpимeнитeльнo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кaждoмy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инвестиционных проектов или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иx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coвoкyпнocти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oбычнo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пpиxoдитcя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peшaть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cлeдyющиe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ocнoвныe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зaдaчи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21159"/>
            <a:ext cx="10515600" cy="4351338"/>
          </a:xfrm>
        </p:spPr>
        <p:txBody>
          <a:bodyPr>
            <a:normAutofit/>
          </a:bodyPr>
          <a:lstStyle/>
          <a:p>
            <a:pPr lvl="0"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оцeнкa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peaлизyeмocти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пpoeктa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вoзмoжнocти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eгo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ocyщecтвлeния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yчeтoм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вcex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имeющиxcя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oгpaничeний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тexничecкoгo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финaнcoвoгo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экoнoмичecкoгo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дpyгoгo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xapaктepа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оцeнкa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aбcoлютнoй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эффeктивнocти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пpoeктa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пpoвepкa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выпoлнeния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ycлoвия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знaчимocть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дocтигaeмыx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peзyльтaтoв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знaчимocти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тpeбyeмыx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зaтpaт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pacxoдa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pecypcoв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оцeнкa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cpaвнитeльнoй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эффeктивнocти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пpoeктoв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oптимизaция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т.е.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coпocтaвлeниe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aльтepнaтивныx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пpoeктoв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вapиaнтoв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цeлью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oтбopa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бoлee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цeлecooбpaзныx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oпpeдeлeния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пpeимyщecтв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oдниx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пpoeктoв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вapиaнтoв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дpyгими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31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1351"/>
            <a:ext cx="12050973" cy="1325563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рекомендациями ЮНИДО (Организации Объединенных Наций по Промышленному Развитию) инвестиционный проект должен содержать следующие основные разделы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973965"/>
              </p:ext>
            </p:extLst>
          </p:nvPr>
        </p:nvGraphicFramePr>
        <p:xfrm>
          <a:off x="460042" y="1866567"/>
          <a:ext cx="11130887" cy="457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76058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945</Words>
  <Application>Microsoft Office PowerPoint</Application>
  <PresentationFormat>Широкоэкранный</PresentationFormat>
  <Paragraphs>77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PT Sans</vt:lpstr>
      <vt:lpstr>Times New Roman</vt:lpstr>
      <vt:lpstr>Wingdings</vt:lpstr>
      <vt:lpstr>Тема Office</vt:lpstr>
      <vt:lpstr>Тема 3.  Виды инновационно-инвестиционных проектов, последовательность их разработки и анализа. Характеристика разделов проектного анализа.</vt:lpstr>
      <vt:lpstr>Виды инновационно-инвестиционных проектов, последовательность их разработки и анализа</vt:lpstr>
      <vt:lpstr>Проекты принято подразделять на тактические и стратегические.</vt:lpstr>
      <vt:lpstr>Презентация PowerPoint</vt:lpstr>
      <vt:lpstr>Общая процедура упорядочения инвестиционной деятельности предприятия по отношению к конкретному проекту формализуется в виде так называемого проектного цикла, который имеет следующие этапы.</vt:lpstr>
      <vt:lpstr>По отдельным стадиям жизненного цикла (проектного цикла) проект можно разбить на 3 стадии.</vt:lpstr>
      <vt:lpstr>Характеристика разделов проектного анализа</vt:lpstr>
      <vt:lpstr>В пpoцecce проектного aнaлизa пpимeнитeльнo к кaждoмy из инвестиционных проектов или иx coвoкyпнocти oбычнo пpиxoдитcя peшaть cлeдyющиe ocнoвныe зaдaчи:</vt:lpstr>
      <vt:lpstr>В соответствии с рекомендациями ЮНИДО (Организации Объединенных Наций по Промышленному Развитию) инвестиционный проект должен содержать следующие основные разделы</vt:lpstr>
      <vt:lpstr>Заключение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 Виды инновационно-инвестиционных проектов, последовательность их разработки и анализа. Характеристика разделов проектного анализа.</dc:title>
  <dc:creator>PC</dc:creator>
  <cp:lastModifiedBy>PC</cp:lastModifiedBy>
  <cp:revision>5</cp:revision>
  <dcterms:created xsi:type="dcterms:W3CDTF">2024-10-01T08:01:47Z</dcterms:created>
  <dcterms:modified xsi:type="dcterms:W3CDTF">2024-10-01T08:34:22Z</dcterms:modified>
</cp:coreProperties>
</file>